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58" r:id="rId4"/>
    <p:sldId id="327" r:id="rId5"/>
    <p:sldId id="326" r:id="rId7"/>
    <p:sldId id="265" r:id="rId8"/>
    <p:sldId id="266" r:id="rId9"/>
    <p:sldId id="302" r:id="rId10"/>
    <p:sldId id="294" r:id="rId11"/>
    <p:sldId id="269" r:id="rId12"/>
    <p:sldId id="272" r:id="rId13"/>
    <p:sldId id="305" r:id="rId14"/>
    <p:sldId id="282" r:id="rId15"/>
    <p:sldId id="285" r:id="rId16"/>
    <p:sldId id="308" r:id="rId17"/>
    <p:sldId id="328" r:id="rId18"/>
    <p:sldId id="321" r:id="rId19"/>
    <p:sldId id="324" r:id="rId20"/>
    <p:sldId id="319" r:id="rId21"/>
    <p:sldId id="301"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412.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0719A8C-CE32-468A-A376-38152692F3E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0" Type="http://schemas.openxmlformats.org/officeDocument/2006/relationships/tags" Target="../tags/tag11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4" Type="http://schemas.openxmlformats.org/officeDocument/2006/relationships/tags" Target="../tags/tag134.xml"/><Relationship Id="rId23" Type="http://schemas.openxmlformats.org/officeDocument/2006/relationships/tags" Target="../tags/tag133.xml"/><Relationship Id="rId22" Type="http://schemas.openxmlformats.org/officeDocument/2006/relationships/tags" Target="../tags/tag132.xml"/><Relationship Id="rId21" Type="http://schemas.openxmlformats.org/officeDocument/2006/relationships/tags" Target="../tags/tag131.xml"/><Relationship Id="rId20" Type="http://schemas.openxmlformats.org/officeDocument/2006/relationships/tags" Target="../tags/tag130.xml"/><Relationship Id="rId2" Type="http://schemas.openxmlformats.org/officeDocument/2006/relationships/tags" Target="../tags/tag112.xml"/><Relationship Id="rId19" Type="http://schemas.openxmlformats.org/officeDocument/2006/relationships/tags" Target="../tags/tag129.xml"/><Relationship Id="rId18" Type="http://schemas.openxmlformats.org/officeDocument/2006/relationships/tags" Target="../tags/tag128.xml"/><Relationship Id="rId17" Type="http://schemas.openxmlformats.org/officeDocument/2006/relationships/tags" Target="../tags/tag127.xml"/><Relationship Id="rId16" Type="http://schemas.openxmlformats.org/officeDocument/2006/relationships/tags" Target="../tags/tag126.xml"/><Relationship Id="rId15" Type="http://schemas.openxmlformats.org/officeDocument/2006/relationships/tags" Target="../tags/tag125.xml"/><Relationship Id="rId14" Type="http://schemas.openxmlformats.org/officeDocument/2006/relationships/tags" Target="../tags/tag124.xml"/><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0" Type="http://schemas.openxmlformats.org/officeDocument/2006/relationships/tags" Target="../tags/tag143.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3" Type="http://schemas.openxmlformats.org/officeDocument/2006/relationships/tags" Target="../tags/tag188.xml"/><Relationship Id="rId12" Type="http://schemas.openxmlformats.org/officeDocument/2006/relationships/tags" Target="../tags/tag187.xml"/><Relationship Id="rId11" Type="http://schemas.openxmlformats.org/officeDocument/2006/relationships/tags" Target="../tags/tag186.xml"/><Relationship Id="rId10" Type="http://schemas.openxmlformats.org/officeDocument/2006/relationships/tags" Target="../tags/tag18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2" Type="http://schemas.openxmlformats.org/officeDocument/2006/relationships/tags" Target="../tags/tag213.xml"/><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81021" y="-6"/>
            <a:ext cx="12110979" cy="6858006"/>
            <a:chOff x="81021" y="-6"/>
            <a:chExt cx="12110979" cy="6858006"/>
          </a:xfrm>
        </p:grpSpPr>
        <p:sp>
          <p:nvSpPr>
            <p:cNvPr id="9" name="等腰三角形 8"/>
            <p:cNvSpPr/>
            <p:nvPr userDrawn="1">
              <p:custDataLst>
                <p:tags r:id="rId3"/>
              </p:custDataLst>
            </p:nvPr>
          </p:nvSpPr>
          <p:spPr>
            <a:xfrm rot="10800000">
              <a:off x="81021" y="-5"/>
              <a:ext cx="2916822" cy="1296370"/>
            </a:xfrm>
            <a:prstGeom prst="triangle">
              <a:avLst>
                <a:gd name="adj" fmla="val 816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custDataLst>
                <p:tags r:id="rId4"/>
              </p:custDataLst>
            </p:nvPr>
          </p:nvSpPr>
          <p:spPr>
            <a:xfrm rot="10800000">
              <a:off x="81023" y="-6"/>
              <a:ext cx="5694744" cy="1470581"/>
            </a:xfrm>
            <a:prstGeom prst="triangle">
              <a:avLst>
                <a:gd name="adj" fmla="val 66653"/>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custDataLst>
                <p:tags r:id="rId5"/>
              </p:custDataLst>
            </p:nvPr>
          </p:nvSpPr>
          <p:spPr>
            <a:xfrm rot="10800000">
              <a:off x="81023" y="-4"/>
              <a:ext cx="4949072" cy="1470581"/>
            </a:xfrm>
            <a:prstGeom prst="triangle">
              <a:avLst>
                <a:gd name="adj" fmla="val 6179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userDrawn="1">
              <p:custDataLst>
                <p:tags r:id="rId6"/>
              </p:custDataLst>
            </p:nvPr>
          </p:nvCxnSpPr>
          <p:spPr>
            <a:xfrm flipH="1">
              <a:off x="2745581" y="5690396"/>
              <a:ext cx="1235076" cy="1136646"/>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7"/>
              </p:custDataLst>
            </p:nvPr>
          </p:nvCxnSpPr>
          <p:spPr>
            <a:xfrm>
              <a:off x="3981450" y="5690396"/>
              <a:ext cx="1847850" cy="1143567"/>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等腰三角形 13"/>
            <p:cNvSpPr/>
            <p:nvPr userDrawn="1">
              <p:custDataLst>
                <p:tags r:id="rId8"/>
              </p:custDataLst>
            </p:nvPr>
          </p:nvSpPr>
          <p:spPr>
            <a:xfrm>
              <a:off x="3048000" y="5867400"/>
              <a:ext cx="2682240" cy="990600"/>
            </a:xfrm>
            <a:prstGeom prst="triangle">
              <a:avLst>
                <a:gd name="adj" fmla="val 4004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custDataLst>
                <p:tags r:id="rId9"/>
              </p:custDataLst>
            </p:nvPr>
          </p:nvSpPr>
          <p:spPr>
            <a:xfrm>
              <a:off x="975359" y="5928360"/>
              <a:ext cx="2773681" cy="929640"/>
            </a:xfrm>
            <a:prstGeom prst="triangle">
              <a:avLst>
                <a:gd name="adj" fmla="val 6181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cxnSp>
          <p:nvCxnSpPr>
            <p:cNvPr id="19" name="直接连接符 18"/>
            <p:cNvCxnSpPr/>
            <p:nvPr userDrawn="1">
              <p:custDataLst>
                <p:tags r:id="rId10"/>
              </p:custDataLst>
            </p:nvPr>
          </p:nvCxnSpPr>
          <p:spPr>
            <a:xfrm flipH="1" flipV="1">
              <a:off x="8577073" y="4187919"/>
              <a:ext cx="2506178" cy="2658525"/>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1"/>
              </p:custDataLst>
            </p:nvPr>
          </p:nvCxnSpPr>
          <p:spPr>
            <a:xfrm flipV="1">
              <a:off x="11083251" y="5522042"/>
              <a:ext cx="1089699" cy="1326432"/>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2"/>
              </p:custDataLst>
            </p:nvPr>
          </p:nvCxnSpPr>
          <p:spPr>
            <a:xfrm flipH="1">
              <a:off x="8596123" y="30956"/>
              <a:ext cx="2506178" cy="4157757"/>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3"/>
              </p:custDataLst>
            </p:nvPr>
          </p:nvCxnSpPr>
          <p:spPr>
            <a:xfrm>
              <a:off x="11102301" y="27781"/>
              <a:ext cx="1089699" cy="2074452"/>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4"/>
              </p:custDataLst>
            </p:nvPr>
          </p:nvCxnSpPr>
          <p:spPr>
            <a:xfrm>
              <a:off x="6707981" y="4192278"/>
              <a:ext cx="5484019" cy="0"/>
            </a:xfrm>
            <a:prstGeom prst="line">
              <a:avLst/>
            </a:prstGeom>
            <a:ln w="635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custDataLst>
                <p:tags r:id="rId15"/>
              </p:custDataLst>
            </p:nvPr>
          </p:nvSpPr>
          <p:spPr>
            <a:xfrm>
              <a:off x="6720840" y="975360"/>
              <a:ext cx="4899660" cy="3187065"/>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userDrawn="1">
              <p:custDataLst>
                <p:tags r:id="rId16"/>
              </p:custDataLst>
            </p:nvPr>
          </p:nvSpPr>
          <p:spPr>
            <a:xfrm>
              <a:off x="6713583" y="975360"/>
              <a:ext cx="4899660" cy="3187065"/>
            </a:xfrm>
            <a:prstGeom prst="triangle">
              <a:avLst>
                <a:gd name="adj" fmla="val 32263"/>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userDrawn="1">
              <p:custDataLst>
                <p:tags r:id="rId17"/>
              </p:custDataLst>
            </p:nvPr>
          </p:nvSpPr>
          <p:spPr>
            <a:xfrm flipV="1">
              <a:off x="6713583" y="4226354"/>
              <a:ext cx="4899660" cy="2019664"/>
            </a:xfrm>
            <a:prstGeom prst="triangle">
              <a:avLst>
                <a:gd name="adj" fmla="val 50303"/>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userDrawn="1">
              <p:custDataLst>
                <p:tags r:id="rId18"/>
              </p:custDataLst>
            </p:nvPr>
          </p:nvSpPr>
          <p:spPr>
            <a:xfrm flipV="1">
              <a:off x="6713583" y="4226354"/>
              <a:ext cx="4899660" cy="2019664"/>
            </a:xfrm>
            <a:prstGeom prst="triangle">
              <a:avLst>
                <a:gd name="adj" fmla="val 32263"/>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日期占位符 15"/>
          <p:cNvSpPr>
            <a:spLocks noGrp="1"/>
          </p:cNvSpPr>
          <p:nvPr>
            <p:ph type="dt" sz="half" idx="10"/>
            <p:custDataLst>
              <p:tags r:id="rId1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2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2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22"/>
            </p:custDataLst>
          </p:nvPr>
        </p:nvSpPr>
        <p:spPr>
          <a:xfrm>
            <a:off x="695847" y="2208516"/>
            <a:ext cx="5952518" cy="1512584"/>
          </a:xfrm>
        </p:spPr>
        <p:txBody>
          <a:bodyPr vert="horz" wrap="square" lIns="90000" tIns="46800" rIns="90000" bIns="46800" anchor="b"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6000" b="0" spc="6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4" name="文本占位符 3"/>
          <p:cNvSpPr>
            <a:spLocks noGrp="1"/>
          </p:cNvSpPr>
          <p:nvPr>
            <p:ph type="body" sz="quarter" idx="14" hasCustomPrompt="1"/>
            <p:custDataLst>
              <p:tags r:id="rId23"/>
            </p:custDataLst>
          </p:nvPr>
        </p:nvSpPr>
        <p:spPr>
          <a:xfrm>
            <a:off x="702574" y="4725358"/>
            <a:ext cx="2481263" cy="581025"/>
          </a:xfrm>
        </p:spPr>
        <p:txBody>
          <a:bodyPr anchor="ctr">
            <a:noAutofit/>
          </a:bodyPr>
          <a:lstStyle>
            <a:lvl1pPr marL="0" indent="0" algn="l">
              <a:buNone/>
              <a:defRPr sz="2400">
                <a:solidFill>
                  <a:schemeClr val="tx1">
                    <a:lumMod val="85000"/>
                    <a:lumOff val="15000"/>
                  </a:schemeClr>
                </a:solidFill>
              </a:defRPr>
            </a:lvl1pPr>
          </a:lstStyle>
          <a:p>
            <a:pPr lvl="0"/>
            <a:r>
              <a:rPr lang="zh-CN" altLang="en-US" dirty="0"/>
              <a:t>编辑副标题</a:t>
            </a:r>
            <a:endParaRPr lang="zh-CN" altLang="en-US" dirty="0"/>
          </a:p>
        </p:txBody>
      </p:sp>
      <p:sp>
        <p:nvSpPr>
          <p:cNvPr id="28" name="文本占位符 3"/>
          <p:cNvSpPr>
            <a:spLocks noGrp="1"/>
          </p:cNvSpPr>
          <p:nvPr>
            <p:ph type="body" sz="quarter" idx="15" hasCustomPrompt="1"/>
            <p:custDataLst>
              <p:tags r:id="rId24"/>
            </p:custDataLst>
          </p:nvPr>
        </p:nvSpPr>
        <p:spPr>
          <a:xfrm>
            <a:off x="3412359" y="4725358"/>
            <a:ext cx="2481263" cy="581025"/>
          </a:xfrm>
        </p:spPr>
        <p:txBody>
          <a:bodyPr anchor="ctr">
            <a:noAutofit/>
          </a:bodyPr>
          <a:lstStyle>
            <a:lvl1pPr marL="0" indent="0" algn="l">
              <a:buNone/>
              <a:defRPr sz="2400">
                <a:solidFill>
                  <a:schemeClr val="tx1">
                    <a:lumMod val="85000"/>
                    <a:lumOff val="15000"/>
                  </a:schemeClr>
                </a:solidFill>
              </a:defRPr>
            </a:lvl1pPr>
          </a:lstStyle>
          <a:p>
            <a:pPr lvl="0"/>
            <a:r>
              <a:rPr lang="zh-CN" altLang="en-US" dirty="0"/>
              <a:t>编辑副标题</a:t>
            </a:r>
            <a:endParaRPr lang="zh-CN" altLang="en-US" dirty="0"/>
          </a:p>
        </p:txBody>
      </p:sp>
      <p:sp>
        <p:nvSpPr>
          <p:cNvPr id="7" name="文本占位符 6"/>
          <p:cNvSpPr>
            <a:spLocks noGrp="1"/>
          </p:cNvSpPr>
          <p:nvPr>
            <p:ph type="body" sz="quarter" idx="16" hasCustomPrompt="1"/>
            <p:custDataLst>
              <p:tags r:id="rId25"/>
            </p:custDataLst>
          </p:nvPr>
        </p:nvSpPr>
        <p:spPr>
          <a:xfrm>
            <a:off x="695325" y="3904536"/>
            <a:ext cx="5953125" cy="548958"/>
          </a:xfrm>
        </p:spPr>
        <p:txBody>
          <a:bodyPr>
            <a:normAutofit/>
          </a:bodyPr>
          <a:lstStyle>
            <a:lvl1pPr marL="0" indent="0">
              <a:buNone/>
              <a:defRPr sz="2400"/>
            </a:lvl1pPr>
          </a:lstStyle>
          <a:p>
            <a:pPr lvl="0"/>
            <a:r>
              <a:rPr lang="zh-CN" altLang="en-US" dirty="0"/>
              <a:t>单击此处编辑副标题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52827" y="104775"/>
            <a:ext cx="11901060" cy="268446"/>
            <a:chOff x="152827" y="104775"/>
            <a:chExt cx="11901060" cy="268446"/>
          </a:xfrm>
        </p:grpSpPr>
        <p:sp>
          <p:nvSpPr>
            <p:cNvPr id="9" name="等腰三角形 8"/>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4" name="等腰三角形 13"/>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5469363" y="0"/>
            <a:ext cx="1131456" cy="6858000"/>
            <a:chOff x="5469363" y="0"/>
            <a:chExt cx="1131456" cy="6858000"/>
          </a:xfrm>
        </p:grpSpPr>
        <p:sp>
          <p:nvSpPr>
            <p:cNvPr id="9" name="等腰三角形 8"/>
            <p:cNvSpPr/>
            <p:nvPr userDrawn="1">
              <p:custDataLst>
                <p:tags r:id="rId3"/>
              </p:custDataLst>
            </p:nvPr>
          </p:nvSpPr>
          <p:spPr>
            <a:xfrm rot="10800000">
              <a:off x="5884870" y="1"/>
              <a:ext cx="715949" cy="549759"/>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custDataLst>
                <p:tags r:id="rId4"/>
              </p:custDataLst>
            </p:nvPr>
          </p:nvSpPr>
          <p:spPr>
            <a:xfrm rot="10800000" flipH="1">
              <a:off x="5469363" y="0"/>
              <a:ext cx="533768" cy="328613"/>
            </a:xfrm>
            <a:prstGeom prst="triangle">
              <a:avLst>
                <a:gd name="adj" fmla="val 26664"/>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custDataLst>
                <p:tags r:id="rId5"/>
              </p:custDataLst>
            </p:nvPr>
          </p:nvSpPr>
          <p:spPr>
            <a:xfrm rot="10800000" flipV="1">
              <a:off x="5884870" y="6308241"/>
              <a:ext cx="715949" cy="549759"/>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custDataLst>
                <p:tags r:id="rId6"/>
              </p:custDataLst>
            </p:nvPr>
          </p:nvSpPr>
          <p:spPr>
            <a:xfrm rot="10800000" flipH="1" flipV="1">
              <a:off x="5469363" y="6529387"/>
              <a:ext cx="533768" cy="328613"/>
            </a:xfrm>
            <a:prstGeom prst="triangle">
              <a:avLst>
                <a:gd name="adj" fmla="val 26664"/>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日期占位符 3"/>
          <p:cNvSpPr>
            <a:spLocks noGrp="1"/>
          </p:cNvSpPr>
          <p:nvPr userDrawn="1">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userDrawn="1">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3" name="标题 2"/>
          <p:cNvSpPr>
            <a:spLocks noGrp="1"/>
          </p:cNvSpPr>
          <p:nvPr userDrawn="1">
            <p:ph type="ctrTitle" idx="14" hasCustomPrompt="1"/>
            <p:custDataLst>
              <p:tags r:id="rId10"/>
            </p:custDataLst>
          </p:nvPr>
        </p:nvSpPr>
        <p:spPr>
          <a:xfrm>
            <a:off x="4131946" y="2785110"/>
            <a:ext cx="5767705" cy="835660"/>
          </a:xfrm>
        </p:spPr>
        <p:txBody>
          <a:bodyPr vert="horz" wrap="square" lIns="91440" tIns="45720" rIns="91440" bIns="45720" anchor="ctr"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 name="副标题 1"/>
          <p:cNvSpPr>
            <a:spLocks noGrp="1"/>
          </p:cNvSpPr>
          <p:nvPr userDrawn="1">
            <p:ph type="subTitle" idx="13" hasCustomPrompt="1"/>
            <p:custDataLst>
              <p:tags r:id="rId11"/>
            </p:custDataLst>
          </p:nvPr>
        </p:nvSpPr>
        <p:spPr>
          <a:xfrm>
            <a:off x="4131946" y="3823971"/>
            <a:ext cx="5767705" cy="430616"/>
          </a:xfrm>
        </p:spPr>
        <p:txBody>
          <a:bodyPr vert="horz" wrap="square" lIns="91440" tIns="45720" rIns="91440" bIns="45720" anchor="t" anchorCtr="0">
            <a:normAutofit/>
          </a:bodyPr>
          <a:lstStyle>
            <a:lvl1pPr marL="0" marR="0" indent="0" algn="dist" defTabSz="914400" rtl="0" eaLnBrk="1" fontAlgn="auto" latinLnBrk="0" hangingPunct="1">
              <a:lnSpc>
                <a:spcPct val="100000"/>
              </a:lnSpc>
              <a:spcBef>
                <a:spcPts val="0"/>
              </a:spcBef>
              <a:spcAft>
                <a:spcPts val="0"/>
              </a:spcAft>
              <a:buClrTx/>
              <a:buSzPts val="1600"/>
              <a:buFont typeface="Arial" panose="020B0604020202020204" pitchFamily="34" charset="0"/>
              <a:buNone/>
              <a:defRPr sz="1600" b="0" spc="200">
                <a:solidFill>
                  <a:schemeClr val="tx1">
                    <a:lumMod val="85000"/>
                    <a:lumOff val="1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52827" y="104775"/>
            <a:ext cx="11901060" cy="268446"/>
            <a:chOff x="152827" y="104775"/>
            <a:chExt cx="11901060" cy="268446"/>
          </a:xfrm>
        </p:grpSpPr>
        <p:sp>
          <p:nvSpPr>
            <p:cNvPr id="11" name="等腰三角形 10"/>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4" name="等腰三角形 13"/>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152827" y="104775"/>
            <a:ext cx="11901060" cy="268446"/>
            <a:chOff x="152827" y="104775"/>
            <a:chExt cx="11901060" cy="268446"/>
          </a:xfrm>
        </p:grpSpPr>
        <p:sp>
          <p:nvSpPr>
            <p:cNvPr id="13" name="等腰三角形 12"/>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6" name="等腰三角形 15"/>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a:off x="4878000" y="0"/>
            <a:ext cx="7314000" cy="68580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6" name="组合 15"/>
          <p:cNvGrpSpPr/>
          <p:nvPr userDrawn="1">
            <p:custDataLst>
              <p:tags r:id="rId3"/>
            </p:custDataLst>
          </p:nvPr>
        </p:nvGrpSpPr>
        <p:grpSpPr>
          <a:xfrm>
            <a:off x="1547813" y="2799477"/>
            <a:ext cx="10506074" cy="3935491"/>
            <a:chOff x="1547813" y="2799477"/>
            <a:chExt cx="10506074" cy="3935491"/>
          </a:xfrm>
        </p:grpSpPr>
        <p:sp>
          <p:nvSpPr>
            <p:cNvPr id="10" name="等腰三角形 9"/>
            <p:cNvSpPr/>
            <p:nvPr userDrawn="1">
              <p:custDataLst>
                <p:tags r:id="rId4"/>
              </p:custDataLst>
            </p:nvPr>
          </p:nvSpPr>
          <p:spPr>
            <a:xfrm>
              <a:off x="1883061" y="2799477"/>
              <a:ext cx="1549919" cy="1226237"/>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custDataLst>
                <p:tags r:id="rId5"/>
              </p:custDataLst>
            </p:nvPr>
          </p:nvSpPr>
          <p:spPr>
            <a:xfrm>
              <a:off x="1547813" y="3060533"/>
              <a:ext cx="1531752" cy="965181"/>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custDataLst>
                <p:tags r:id="rId6"/>
              </p:custDataLst>
            </p:nvPr>
          </p:nvSpPr>
          <p:spPr>
            <a:xfrm flipH="1">
              <a:off x="11606211" y="6484938"/>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3" name="等腰三角形 12"/>
            <p:cNvSpPr/>
            <p:nvPr userDrawn="1">
              <p:custDataLst>
                <p:tags r:id="rId7"/>
              </p:custDataLst>
            </p:nvPr>
          </p:nvSpPr>
          <p:spPr>
            <a:xfrm flipH="1">
              <a:off x="11649074" y="6525419"/>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标题 1"/>
          <p:cNvSpPr>
            <a:spLocks noGrp="1"/>
          </p:cNvSpPr>
          <p:nvPr>
            <p:ph type="title"/>
            <p:custDataLst>
              <p:tags r:id="rId8"/>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52827" y="104775"/>
            <a:ext cx="11901060" cy="268446"/>
            <a:chOff x="152827" y="104775"/>
            <a:chExt cx="11901060" cy="268446"/>
          </a:xfrm>
        </p:grpSpPr>
        <p:sp>
          <p:nvSpPr>
            <p:cNvPr id="11" name="等腰三角形 10"/>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4" name="等腰三角形 13"/>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52827" y="104775"/>
            <a:ext cx="11901060" cy="268446"/>
            <a:chOff x="152827" y="104775"/>
            <a:chExt cx="11901060" cy="268446"/>
          </a:xfrm>
        </p:grpSpPr>
        <p:sp>
          <p:nvSpPr>
            <p:cNvPr id="10" name="等腰三角形 9"/>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3" name="等腰三角形 12"/>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52827" y="104775"/>
            <a:ext cx="11901060" cy="268446"/>
            <a:chOff x="152827" y="104775"/>
            <a:chExt cx="11901060" cy="268446"/>
          </a:xfrm>
        </p:grpSpPr>
        <p:sp>
          <p:nvSpPr>
            <p:cNvPr id="10" name="等腰三角形 9"/>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3" name="等腰三角形 12"/>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grpSp>
        <p:nvGrpSpPr>
          <p:cNvPr id="26" name="组合 25"/>
          <p:cNvGrpSpPr/>
          <p:nvPr userDrawn="1">
            <p:custDataLst>
              <p:tags r:id="rId2"/>
            </p:custDataLst>
          </p:nvPr>
        </p:nvGrpSpPr>
        <p:grpSpPr>
          <a:xfrm>
            <a:off x="81021" y="-6"/>
            <a:ext cx="12110979" cy="6858006"/>
            <a:chOff x="81021" y="-6"/>
            <a:chExt cx="12110979" cy="6858006"/>
          </a:xfrm>
        </p:grpSpPr>
        <p:sp>
          <p:nvSpPr>
            <p:cNvPr id="8" name="任意多边形 5"/>
            <p:cNvSpPr/>
            <p:nvPr userDrawn="1">
              <p:custDataLst>
                <p:tags r:id="rId3"/>
              </p:custDataLst>
            </p:nvPr>
          </p:nvSpPr>
          <p:spPr>
            <a:xfrm>
              <a:off x="774700" y="2057717"/>
              <a:ext cx="1250950" cy="2742565"/>
            </a:xfrm>
            <a:custGeom>
              <a:avLst/>
              <a:gdLst>
                <a:gd name="connisteX0" fmla="*/ 1885950 w 1896110"/>
                <a:gd name="connsiteY0" fmla="*/ 826135 h 4745355"/>
                <a:gd name="connisteX1" fmla="*/ 1885950 w 1896110"/>
                <a:gd name="connsiteY1" fmla="*/ 0 h 4745355"/>
                <a:gd name="connisteX2" fmla="*/ 0 w 1896110"/>
                <a:gd name="connsiteY2" fmla="*/ 0 h 4745355"/>
                <a:gd name="connisteX3" fmla="*/ 0 w 1896110"/>
                <a:gd name="connsiteY3" fmla="*/ 4745355 h 4745355"/>
                <a:gd name="connisteX4" fmla="*/ 1896110 w 1896110"/>
                <a:gd name="connsiteY4" fmla="*/ 4745355 h 4745355"/>
                <a:gd name="connisteX5" fmla="*/ 1896110 w 1896110"/>
                <a:gd name="connsiteY5" fmla="*/ 4003675 h 47453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896110" h="4745355">
                  <a:moveTo>
                    <a:pt x="1885950" y="826135"/>
                  </a:moveTo>
                  <a:lnTo>
                    <a:pt x="1885950" y="0"/>
                  </a:lnTo>
                  <a:lnTo>
                    <a:pt x="0" y="0"/>
                  </a:lnTo>
                  <a:lnTo>
                    <a:pt x="0" y="4745355"/>
                  </a:lnTo>
                  <a:lnTo>
                    <a:pt x="1896110" y="4745355"/>
                  </a:lnTo>
                  <a:lnTo>
                    <a:pt x="1896110" y="4003675"/>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等腰三角形 9"/>
            <p:cNvSpPr/>
            <p:nvPr userDrawn="1">
              <p:custDataLst>
                <p:tags r:id="rId4"/>
              </p:custDataLst>
            </p:nvPr>
          </p:nvSpPr>
          <p:spPr>
            <a:xfrm rot="10800000">
              <a:off x="81021" y="-5"/>
              <a:ext cx="2916822" cy="1296370"/>
            </a:xfrm>
            <a:prstGeom prst="triangle">
              <a:avLst>
                <a:gd name="adj" fmla="val 816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custDataLst>
                <p:tags r:id="rId5"/>
              </p:custDataLst>
            </p:nvPr>
          </p:nvSpPr>
          <p:spPr>
            <a:xfrm rot="10800000">
              <a:off x="81023" y="-6"/>
              <a:ext cx="5694744" cy="1470581"/>
            </a:xfrm>
            <a:prstGeom prst="triangle">
              <a:avLst>
                <a:gd name="adj" fmla="val 66653"/>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custDataLst>
                <p:tags r:id="rId6"/>
              </p:custDataLst>
            </p:nvPr>
          </p:nvSpPr>
          <p:spPr>
            <a:xfrm rot="10800000">
              <a:off x="81023" y="-4"/>
              <a:ext cx="4949072" cy="1470581"/>
            </a:xfrm>
            <a:prstGeom prst="triangle">
              <a:avLst>
                <a:gd name="adj" fmla="val 6179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custDataLst>
                <p:tags r:id="rId7"/>
              </p:custDataLst>
            </p:nvPr>
          </p:nvCxnSpPr>
          <p:spPr>
            <a:xfrm flipH="1">
              <a:off x="2745581" y="5690396"/>
              <a:ext cx="1235076" cy="1136646"/>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8"/>
              </p:custDataLst>
            </p:nvPr>
          </p:nvCxnSpPr>
          <p:spPr>
            <a:xfrm>
              <a:off x="3981450" y="5690396"/>
              <a:ext cx="1847850" cy="1143567"/>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5" name="等腰三角形 14"/>
            <p:cNvSpPr/>
            <p:nvPr userDrawn="1">
              <p:custDataLst>
                <p:tags r:id="rId9"/>
              </p:custDataLst>
            </p:nvPr>
          </p:nvSpPr>
          <p:spPr>
            <a:xfrm>
              <a:off x="3048000" y="5867400"/>
              <a:ext cx="2682240" cy="990600"/>
            </a:xfrm>
            <a:prstGeom prst="triangle">
              <a:avLst>
                <a:gd name="adj" fmla="val 4004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custDataLst>
                <p:tags r:id="rId10"/>
              </p:custDataLst>
            </p:nvPr>
          </p:nvSpPr>
          <p:spPr>
            <a:xfrm>
              <a:off x="975359" y="5928360"/>
              <a:ext cx="2773681" cy="929640"/>
            </a:xfrm>
            <a:prstGeom prst="triangle">
              <a:avLst>
                <a:gd name="adj" fmla="val 6181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cxnSp>
          <p:nvCxnSpPr>
            <p:cNvPr id="17" name="直接连接符 16"/>
            <p:cNvCxnSpPr/>
            <p:nvPr userDrawn="1">
              <p:custDataLst>
                <p:tags r:id="rId11"/>
              </p:custDataLst>
            </p:nvPr>
          </p:nvCxnSpPr>
          <p:spPr>
            <a:xfrm flipH="1" flipV="1">
              <a:off x="8577073" y="4187919"/>
              <a:ext cx="2506178" cy="2658525"/>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2"/>
              </p:custDataLst>
            </p:nvPr>
          </p:nvCxnSpPr>
          <p:spPr>
            <a:xfrm flipV="1">
              <a:off x="11083251" y="5522042"/>
              <a:ext cx="1089699" cy="1326432"/>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3"/>
              </p:custDataLst>
            </p:nvPr>
          </p:nvCxnSpPr>
          <p:spPr>
            <a:xfrm flipH="1">
              <a:off x="8596123" y="30956"/>
              <a:ext cx="2506178" cy="4157757"/>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4"/>
              </p:custDataLst>
            </p:nvPr>
          </p:nvCxnSpPr>
          <p:spPr>
            <a:xfrm>
              <a:off x="11102301" y="27781"/>
              <a:ext cx="1089699" cy="2074452"/>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5"/>
              </p:custDataLst>
            </p:nvPr>
          </p:nvCxnSpPr>
          <p:spPr>
            <a:xfrm>
              <a:off x="6707981" y="4192278"/>
              <a:ext cx="5484019" cy="0"/>
            </a:xfrm>
            <a:prstGeom prst="line">
              <a:avLst/>
            </a:prstGeom>
            <a:ln w="635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等腰三角形 21"/>
            <p:cNvSpPr/>
            <p:nvPr userDrawn="1">
              <p:custDataLst>
                <p:tags r:id="rId16"/>
              </p:custDataLst>
            </p:nvPr>
          </p:nvSpPr>
          <p:spPr>
            <a:xfrm>
              <a:off x="6720840" y="975360"/>
              <a:ext cx="4899660" cy="3187065"/>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userDrawn="1">
              <p:custDataLst>
                <p:tags r:id="rId17"/>
              </p:custDataLst>
            </p:nvPr>
          </p:nvSpPr>
          <p:spPr>
            <a:xfrm>
              <a:off x="6713583" y="975360"/>
              <a:ext cx="4899660" cy="3187065"/>
            </a:xfrm>
            <a:prstGeom prst="triangle">
              <a:avLst>
                <a:gd name="adj" fmla="val 32263"/>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userDrawn="1">
              <p:custDataLst>
                <p:tags r:id="rId18"/>
              </p:custDataLst>
            </p:nvPr>
          </p:nvSpPr>
          <p:spPr>
            <a:xfrm flipV="1">
              <a:off x="6713583" y="4226354"/>
              <a:ext cx="4899660" cy="2019664"/>
            </a:xfrm>
            <a:prstGeom prst="triangle">
              <a:avLst>
                <a:gd name="adj" fmla="val 50303"/>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userDrawn="1">
              <p:custDataLst>
                <p:tags r:id="rId19"/>
              </p:custDataLst>
            </p:nvPr>
          </p:nvSpPr>
          <p:spPr>
            <a:xfrm flipV="1">
              <a:off x="6713583" y="4226354"/>
              <a:ext cx="4899660" cy="2019664"/>
            </a:xfrm>
            <a:prstGeom prst="triangle">
              <a:avLst>
                <a:gd name="adj" fmla="val 32263"/>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2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2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23"/>
            </p:custDataLst>
          </p:nvPr>
        </p:nvSpPr>
        <p:spPr>
          <a:xfrm>
            <a:off x="1304290" y="3888422"/>
            <a:ext cx="4359910" cy="505778"/>
          </a:xfrm>
        </p:spPr>
        <p:txBody>
          <a:bodyPr vert="horz" wrap="square" lIns="91440" tIns="45720" rIns="91440" bIns="4572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dirty="0"/>
              <a:t>单击此处编辑副标题</a:t>
            </a:r>
            <a:endParaRPr lang="zh-CN" altLang="en-US" dirty="0"/>
          </a:p>
        </p:txBody>
      </p:sp>
      <p:sp>
        <p:nvSpPr>
          <p:cNvPr id="2" name="标题 1"/>
          <p:cNvSpPr>
            <a:spLocks noGrp="1"/>
          </p:cNvSpPr>
          <p:nvPr>
            <p:ph type="title" idx="13" hasCustomPrompt="1"/>
            <p:custDataLst>
              <p:tags r:id="rId24"/>
            </p:custDataLst>
          </p:nvPr>
        </p:nvSpPr>
        <p:spPr>
          <a:xfrm>
            <a:off x="1215390" y="2562542"/>
            <a:ext cx="4359910" cy="1172210"/>
          </a:xfrm>
        </p:spPr>
        <p:txBody>
          <a:bodyPr vert="horz" wrap="square" lIns="91440" tIns="45720" rIns="91440" bIns="4572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52827" y="104775"/>
            <a:ext cx="11901060" cy="268446"/>
            <a:chOff x="152827" y="104775"/>
            <a:chExt cx="11901060" cy="268446"/>
          </a:xfrm>
        </p:grpSpPr>
        <p:sp>
          <p:nvSpPr>
            <p:cNvPr id="9" name="等腰三角形 8"/>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2" name="等腰三角形 11"/>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标题 1"/>
          <p:cNvSpPr>
            <a:spLocks noGrp="1"/>
          </p:cNvSpPr>
          <p:nvPr>
            <p:ph type="title"/>
            <p:custDataLst>
              <p:tags r:id="rId7"/>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1" name="组合 10"/>
          <p:cNvGrpSpPr/>
          <p:nvPr userDrawn="1">
            <p:custDataLst>
              <p:tags r:id="rId3"/>
            </p:custDataLst>
          </p:nvPr>
        </p:nvGrpSpPr>
        <p:grpSpPr>
          <a:xfrm>
            <a:off x="152827" y="104775"/>
            <a:ext cx="11901060" cy="268446"/>
            <a:chOff x="152827" y="104775"/>
            <a:chExt cx="11901060" cy="268446"/>
          </a:xfrm>
        </p:grpSpPr>
        <p:sp>
          <p:nvSpPr>
            <p:cNvPr id="12" name="等腰三角形 11"/>
            <p:cNvSpPr/>
            <p:nvPr userDrawn="1">
              <p:custDataLst>
                <p:tags r:id="rId4"/>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custDataLst>
                <p:tags r:id="rId5"/>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custDataLst>
                <p:tags r:id="rId6"/>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5" name="等腰三角形 14"/>
            <p:cNvSpPr/>
            <p:nvPr userDrawn="1">
              <p:custDataLst>
                <p:tags r:id="rId7"/>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标题 1"/>
          <p:cNvSpPr>
            <a:spLocks noGrp="1"/>
          </p:cNvSpPr>
          <p:nvPr>
            <p:ph type="title" hasCustomPrompt="1"/>
            <p:custDataLst>
              <p:tags r:id="rId8"/>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9"/>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6" name="组合 5"/>
          <p:cNvGrpSpPr/>
          <p:nvPr userDrawn="1">
            <p:custDataLst>
              <p:tags r:id="rId3"/>
            </p:custDataLst>
          </p:nvPr>
        </p:nvGrpSpPr>
        <p:grpSpPr>
          <a:xfrm>
            <a:off x="11624102" y="104775"/>
            <a:ext cx="412698" cy="268446"/>
            <a:chOff x="152827" y="104775"/>
            <a:chExt cx="412698" cy="268446"/>
          </a:xfrm>
        </p:grpSpPr>
        <p:sp>
          <p:nvSpPr>
            <p:cNvPr id="12" name="等腰三角形 11"/>
            <p:cNvSpPr/>
            <p:nvPr userDrawn="1">
              <p:custDataLst>
                <p:tags r:id="rId4"/>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custDataLst>
                <p:tags r:id="rId5"/>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2" name="组合 11"/>
          <p:cNvGrpSpPr/>
          <p:nvPr userDrawn="1">
            <p:custDataLst>
              <p:tags r:id="rId3"/>
            </p:custDataLst>
          </p:nvPr>
        </p:nvGrpSpPr>
        <p:grpSpPr>
          <a:xfrm>
            <a:off x="152827" y="104775"/>
            <a:ext cx="11901060" cy="268446"/>
            <a:chOff x="152827" y="104775"/>
            <a:chExt cx="11901060" cy="268446"/>
          </a:xfrm>
        </p:grpSpPr>
        <p:sp>
          <p:nvSpPr>
            <p:cNvPr id="13" name="等腰三角形 12"/>
            <p:cNvSpPr/>
            <p:nvPr userDrawn="1">
              <p:custDataLst>
                <p:tags r:id="rId4"/>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custDataLst>
                <p:tags r:id="rId5"/>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custDataLst>
                <p:tags r:id="rId6"/>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6" name="等腰三角形 15"/>
            <p:cNvSpPr/>
            <p:nvPr userDrawn="1">
              <p:custDataLst>
                <p:tags r:id="rId7"/>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标题 1"/>
          <p:cNvSpPr>
            <a:spLocks noGrp="1"/>
          </p:cNvSpPr>
          <p:nvPr>
            <p:ph type="title"/>
            <p:custDataLst>
              <p:tags r:id="rId8"/>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3"/>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2" name="组合 11"/>
          <p:cNvGrpSpPr/>
          <p:nvPr userDrawn="1">
            <p:custDataLst>
              <p:tags r:id="rId3"/>
            </p:custDataLst>
          </p:nvPr>
        </p:nvGrpSpPr>
        <p:grpSpPr>
          <a:xfrm>
            <a:off x="152827" y="104775"/>
            <a:ext cx="11901060" cy="268446"/>
            <a:chOff x="152827" y="104775"/>
            <a:chExt cx="11901060" cy="268446"/>
          </a:xfrm>
        </p:grpSpPr>
        <p:sp>
          <p:nvSpPr>
            <p:cNvPr id="13" name="等腰三角形 12"/>
            <p:cNvSpPr/>
            <p:nvPr userDrawn="1">
              <p:custDataLst>
                <p:tags r:id="rId4"/>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custDataLst>
                <p:tags r:id="rId5"/>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custDataLst>
                <p:tags r:id="rId6"/>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6" name="等腰三角形 15"/>
            <p:cNvSpPr/>
            <p:nvPr userDrawn="1">
              <p:custDataLst>
                <p:tags r:id="rId7"/>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标题 1"/>
          <p:cNvSpPr>
            <a:spLocks noGrp="1"/>
          </p:cNvSpPr>
          <p:nvPr>
            <p:ph type="title"/>
            <p:custDataLst>
              <p:tags r:id="rId8"/>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3"/>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6" name="组合 5"/>
          <p:cNvGrpSpPr/>
          <p:nvPr userDrawn="1">
            <p:custDataLst>
              <p:tags r:id="rId3"/>
            </p:custDataLst>
          </p:nvPr>
        </p:nvGrpSpPr>
        <p:grpSpPr>
          <a:xfrm>
            <a:off x="133780" y="6475254"/>
            <a:ext cx="11903288" cy="268446"/>
            <a:chOff x="133780" y="6475254"/>
            <a:chExt cx="11903288" cy="268446"/>
          </a:xfrm>
        </p:grpSpPr>
        <p:sp>
          <p:nvSpPr>
            <p:cNvPr id="16" name="等腰三角形 15"/>
            <p:cNvSpPr/>
            <p:nvPr userDrawn="1">
              <p:custDataLst>
                <p:tags r:id="rId4"/>
              </p:custDataLst>
            </p:nvPr>
          </p:nvSpPr>
          <p:spPr>
            <a:xfrm>
              <a:off x="11697762" y="6475254"/>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custDataLst>
                <p:tags r:id="rId5"/>
              </p:custDataLst>
            </p:nvPr>
          </p:nvSpPr>
          <p:spPr>
            <a:xfrm>
              <a:off x="11624370" y="6532404"/>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userDrawn="1">
              <p:custDataLst>
                <p:tags r:id="rId6"/>
              </p:custDataLst>
            </p:nvPr>
          </p:nvSpPr>
          <p:spPr>
            <a:xfrm flipH="1">
              <a:off x="133780" y="6486209"/>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9" name="等腰三角形 18"/>
            <p:cNvSpPr/>
            <p:nvPr userDrawn="1">
              <p:custDataLst>
                <p:tags r:id="rId7"/>
              </p:custDataLst>
            </p:nvPr>
          </p:nvSpPr>
          <p:spPr>
            <a:xfrm flipH="1">
              <a:off x="176643" y="6526690"/>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标题 1"/>
          <p:cNvSpPr>
            <a:spLocks noGrp="1"/>
          </p:cNvSpPr>
          <p:nvPr>
            <p:ph type="title"/>
            <p:custDataLst>
              <p:tags r:id="rId8"/>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4"/>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5"/>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a:off x="300038" y="5993606"/>
            <a:ext cx="11551293" cy="614362"/>
            <a:chOff x="300038" y="5993606"/>
            <a:chExt cx="11551293" cy="614362"/>
          </a:xfrm>
        </p:grpSpPr>
        <p:sp>
          <p:nvSpPr>
            <p:cNvPr id="12" name="等腰三角形 11"/>
            <p:cNvSpPr/>
            <p:nvPr userDrawn="1">
              <p:custDataLst>
                <p:tags r:id="rId4"/>
              </p:custDataLst>
            </p:nvPr>
          </p:nvSpPr>
          <p:spPr>
            <a:xfrm>
              <a:off x="11074800" y="5993606"/>
              <a:ext cx="776531" cy="614362"/>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custDataLst>
                <p:tags r:id="rId5"/>
              </p:custDataLst>
            </p:nvPr>
          </p:nvSpPr>
          <p:spPr>
            <a:xfrm>
              <a:off x="10906836" y="6124399"/>
              <a:ext cx="767429" cy="483569"/>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custDataLst>
                <p:tags r:id="rId6"/>
              </p:custDataLst>
            </p:nvPr>
          </p:nvSpPr>
          <p:spPr>
            <a:xfrm flipH="1">
              <a:off x="300038" y="6024147"/>
              <a:ext cx="1021556" cy="570546"/>
            </a:xfrm>
            <a:prstGeom prst="triangle">
              <a:avLst>
                <a:gd name="adj" fmla="val 73825"/>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5" name="等腰三角形 14"/>
            <p:cNvSpPr/>
            <p:nvPr userDrawn="1">
              <p:custDataLst>
                <p:tags r:id="rId7"/>
              </p:custDataLst>
            </p:nvPr>
          </p:nvSpPr>
          <p:spPr>
            <a:xfrm flipH="1">
              <a:off x="397847" y="6116521"/>
              <a:ext cx="809631" cy="445568"/>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标题 1"/>
          <p:cNvSpPr>
            <a:spLocks noGrp="1"/>
          </p:cNvSpPr>
          <p:nvPr>
            <p:ph type="title" hasCustomPrompt="1"/>
            <p:custDataLst>
              <p:tags r:id="rId8"/>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19.xml"/><Relationship Id="rId23" Type="http://schemas.openxmlformats.org/officeDocument/2006/relationships/tags" Target="../tags/tag218.xml"/><Relationship Id="rId22" Type="http://schemas.openxmlformats.org/officeDocument/2006/relationships/tags" Target="../tags/tag217.xml"/><Relationship Id="rId21" Type="http://schemas.openxmlformats.org/officeDocument/2006/relationships/tags" Target="../tags/tag216.xml"/><Relationship Id="rId20" Type="http://schemas.openxmlformats.org/officeDocument/2006/relationships/tags" Target="../tags/tag215.xml"/><Relationship Id="rId2" Type="http://schemas.openxmlformats.org/officeDocument/2006/relationships/slideLayout" Target="../slideLayouts/slideLayout13.xml"/><Relationship Id="rId19" Type="http://schemas.openxmlformats.org/officeDocument/2006/relationships/tags" Target="../tags/tag214.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1.xml"/><Relationship Id="rId1" Type="http://schemas.openxmlformats.org/officeDocument/2006/relationships/tags" Target="../tags/tag220.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4.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tags" Target="../tags/tag329.xml"/></Relationships>
</file>

<file path=ppt/slides/_rels/slide11.xml.rels><?xml version="1.0" encoding="UTF-8" standalone="yes"?>
<Relationships xmlns="http://schemas.openxmlformats.org/package/2006/relationships"><Relationship Id="rId9" Type="http://schemas.openxmlformats.org/officeDocument/2006/relationships/tags" Target="../tags/tag342.xml"/><Relationship Id="rId8" Type="http://schemas.openxmlformats.org/officeDocument/2006/relationships/tags" Target="../tags/tag341.xml"/><Relationship Id="rId7" Type="http://schemas.openxmlformats.org/officeDocument/2006/relationships/tags" Target="../tags/tag340.x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tags" Target="../tags/tag337.xml"/><Relationship Id="rId3" Type="http://schemas.openxmlformats.org/officeDocument/2006/relationships/tags" Target="../tags/tag336.xml"/><Relationship Id="rId2" Type="http://schemas.openxmlformats.org/officeDocument/2006/relationships/image" Target="../media/image7.jpeg"/><Relationship Id="rId17" Type="http://schemas.openxmlformats.org/officeDocument/2006/relationships/notesSlide" Target="../notesSlides/notesSlide10.xml"/><Relationship Id="rId16" Type="http://schemas.openxmlformats.org/officeDocument/2006/relationships/slideLayout" Target="../slideLayouts/slideLayout18.xml"/><Relationship Id="rId15" Type="http://schemas.openxmlformats.org/officeDocument/2006/relationships/tags" Target="../tags/tag346.xml"/><Relationship Id="rId14" Type="http://schemas.openxmlformats.org/officeDocument/2006/relationships/tags" Target="../tags/tag345.xml"/><Relationship Id="rId13" Type="http://schemas.openxmlformats.org/officeDocument/2006/relationships/image" Target="../media/image9.jpeg"/><Relationship Id="rId12" Type="http://schemas.openxmlformats.org/officeDocument/2006/relationships/tags" Target="../tags/tag344.xml"/><Relationship Id="rId11" Type="http://schemas.openxmlformats.org/officeDocument/2006/relationships/image" Target="../media/image8.jpeg"/><Relationship Id="rId10" Type="http://schemas.openxmlformats.org/officeDocument/2006/relationships/tags" Target="../tags/tag343.xml"/><Relationship Id="rId1" Type="http://schemas.openxmlformats.org/officeDocument/2006/relationships/tags" Target="../tags/tag335.xml"/></Relationships>
</file>

<file path=ppt/slides/_rels/slide12.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image" Target="../media/image10.jpeg"/><Relationship Id="rId11" Type="http://schemas.openxmlformats.org/officeDocument/2006/relationships/notesSlide" Target="../notesSlides/notesSlide11.xml"/><Relationship Id="rId10" Type="http://schemas.openxmlformats.org/officeDocument/2006/relationships/slideLayout" Target="../slideLayouts/slideLayout18.xml"/><Relationship Id="rId1" Type="http://schemas.openxmlformats.org/officeDocument/2006/relationships/tags" Target="../tags/tag347.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4.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 Id="rId3" Type="http://schemas.openxmlformats.org/officeDocument/2006/relationships/tags" Target="../tags/tag357.xml"/><Relationship Id="rId2" Type="http://schemas.openxmlformats.org/officeDocument/2006/relationships/tags" Target="../tags/tag356.xml"/><Relationship Id="rId1" Type="http://schemas.openxmlformats.org/officeDocument/2006/relationships/tags" Target="../tags/tag355.xml"/></Relationships>
</file>

<file path=ppt/slides/_rels/slide14.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jpeg"/><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 Type="http://schemas.openxmlformats.org/officeDocument/2006/relationships/tags" Target="../tags/tag364.xml"/><Relationship Id="rId3" Type="http://schemas.openxmlformats.org/officeDocument/2006/relationships/tags" Target="../tags/tag363.xml"/><Relationship Id="rId2" Type="http://schemas.openxmlformats.org/officeDocument/2006/relationships/tags" Target="../tags/tag362.xml"/><Relationship Id="rId17" Type="http://schemas.openxmlformats.org/officeDocument/2006/relationships/notesSlide" Target="../notesSlides/notesSlide13.xml"/><Relationship Id="rId16" Type="http://schemas.openxmlformats.org/officeDocument/2006/relationships/slideLayout" Target="../slideLayouts/slideLayout18.xml"/><Relationship Id="rId15" Type="http://schemas.openxmlformats.org/officeDocument/2006/relationships/tags" Target="../tags/tag369.xml"/><Relationship Id="rId14" Type="http://schemas.openxmlformats.org/officeDocument/2006/relationships/tags" Target="../tags/tag368.xml"/><Relationship Id="rId13" Type="http://schemas.openxmlformats.org/officeDocument/2006/relationships/image" Target="../media/image16.jpeg"/><Relationship Id="rId12" Type="http://schemas.openxmlformats.org/officeDocument/2006/relationships/image" Target="../media/image15.jpeg"/><Relationship Id="rId11" Type="http://schemas.openxmlformats.org/officeDocument/2006/relationships/image" Target="../media/image14.jpeg"/><Relationship Id="rId10" Type="http://schemas.openxmlformats.org/officeDocument/2006/relationships/image" Target="../media/image13.jpeg"/><Relationship Id="rId1" Type="http://schemas.openxmlformats.org/officeDocument/2006/relationships/tags" Target="../tags/tag361.xml"/></Relationships>
</file>

<file path=ppt/slides/_rels/slide15.xml.rels><?xml version="1.0" encoding="UTF-8" standalone="yes"?>
<Relationships xmlns="http://schemas.openxmlformats.org/package/2006/relationships"><Relationship Id="rId9" Type="http://schemas.openxmlformats.org/officeDocument/2006/relationships/tags" Target="../tags/tag378.xml"/><Relationship Id="rId8" Type="http://schemas.openxmlformats.org/officeDocument/2006/relationships/tags" Target="../tags/tag377.xml"/><Relationship Id="rId7" Type="http://schemas.openxmlformats.org/officeDocument/2006/relationships/tags" Target="../tags/tag376.x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 Id="rId3" Type="http://schemas.openxmlformats.org/officeDocument/2006/relationships/tags" Target="../tags/tag372.xml"/><Relationship Id="rId2" Type="http://schemas.openxmlformats.org/officeDocument/2006/relationships/tags" Target="../tags/tag371.xml"/><Relationship Id="rId13" Type="http://schemas.openxmlformats.org/officeDocument/2006/relationships/notesSlide" Target="../notesSlides/notesSlide14.xml"/><Relationship Id="rId12" Type="http://schemas.openxmlformats.org/officeDocument/2006/relationships/slideLayout" Target="../slideLayouts/slideLayout18.xml"/><Relationship Id="rId11" Type="http://schemas.openxmlformats.org/officeDocument/2006/relationships/tags" Target="../tags/tag379.xml"/><Relationship Id="rId10" Type="http://schemas.openxmlformats.org/officeDocument/2006/relationships/image" Target="../media/image17.png"/><Relationship Id="rId1" Type="http://schemas.openxmlformats.org/officeDocument/2006/relationships/tags" Target="../tags/tag370.xml"/></Relationships>
</file>

<file path=ppt/slides/_rels/slide16.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4" Type="http://schemas.openxmlformats.org/officeDocument/2006/relationships/notesSlide" Target="../notesSlides/notesSlide15.xml"/><Relationship Id="rId23" Type="http://schemas.openxmlformats.org/officeDocument/2006/relationships/slideLayout" Target="../slideLayouts/slideLayout18.xml"/><Relationship Id="rId22" Type="http://schemas.openxmlformats.org/officeDocument/2006/relationships/tags" Target="../tags/tag398.xml"/><Relationship Id="rId21" Type="http://schemas.openxmlformats.org/officeDocument/2006/relationships/tags" Target="../tags/tag397.xml"/><Relationship Id="rId20" Type="http://schemas.openxmlformats.org/officeDocument/2006/relationships/tags" Target="../tags/tag396.xml"/><Relationship Id="rId2" Type="http://schemas.openxmlformats.org/officeDocument/2006/relationships/tags" Target="../tags/tag381.xml"/><Relationship Id="rId19" Type="http://schemas.openxmlformats.org/officeDocument/2006/relationships/tags" Target="../tags/tag395.xml"/><Relationship Id="rId18" Type="http://schemas.openxmlformats.org/officeDocument/2006/relationships/image" Target="../media/image20.png"/><Relationship Id="rId17" Type="http://schemas.openxmlformats.org/officeDocument/2006/relationships/tags" Target="../tags/tag394.xml"/><Relationship Id="rId16" Type="http://schemas.openxmlformats.org/officeDocument/2006/relationships/image" Target="../media/image19.png"/><Relationship Id="rId15" Type="http://schemas.openxmlformats.org/officeDocument/2006/relationships/tags" Target="../tags/tag393.xml"/><Relationship Id="rId14" Type="http://schemas.openxmlformats.org/officeDocument/2006/relationships/image" Target="../media/image18.png"/><Relationship Id="rId13" Type="http://schemas.openxmlformats.org/officeDocument/2006/relationships/tags" Target="../tags/tag39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0.xml"/></Relationships>
</file>

<file path=ppt/slides/_rels/slide17.xml.rels><?xml version="1.0" encoding="UTF-8" standalone="yes"?>
<Relationships xmlns="http://schemas.openxmlformats.org/package/2006/relationships"><Relationship Id="rId9" Type="http://schemas.microsoft.com/office/2007/relationships/media" Target="../media/media1.mp4"/><Relationship Id="rId8" Type="http://schemas.openxmlformats.org/officeDocument/2006/relationships/video" Target="../media/media1.mp4"/><Relationship Id="rId7" Type="http://schemas.openxmlformats.org/officeDocument/2006/relationships/tags" Target="../tags/tag405.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3" Type="http://schemas.openxmlformats.org/officeDocument/2006/relationships/tags" Target="../tags/tag401.xml"/><Relationship Id="rId2" Type="http://schemas.openxmlformats.org/officeDocument/2006/relationships/tags" Target="../tags/tag400.xml"/><Relationship Id="rId15" Type="http://schemas.openxmlformats.org/officeDocument/2006/relationships/notesSlide" Target="../notesSlides/notesSlide16.xml"/><Relationship Id="rId14" Type="http://schemas.openxmlformats.org/officeDocument/2006/relationships/slideLayout" Target="../slideLayouts/slideLayout18.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image" Target="../media/image21.png"/><Relationship Id="rId10" Type="http://schemas.openxmlformats.org/officeDocument/2006/relationships/tags" Target="../tags/tag406.xml"/><Relationship Id="rId1" Type="http://schemas.openxmlformats.org/officeDocument/2006/relationships/tags" Target="../tags/tag39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2.xml"/><Relationship Id="rId3" Type="http://schemas.openxmlformats.org/officeDocument/2006/relationships/tags" Target="../tags/tag411.xml"/><Relationship Id="rId2" Type="http://schemas.openxmlformats.org/officeDocument/2006/relationships/tags" Target="../tags/tag410.xml"/><Relationship Id="rId1" Type="http://schemas.openxmlformats.org/officeDocument/2006/relationships/tags" Target="../tags/tag409.xml"/></Relationships>
</file>

<file path=ppt/slides/_rels/slide2.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2" Type="http://schemas.openxmlformats.org/officeDocument/2006/relationships/notesSlide" Target="../notesSlides/notesSlide1.xml"/><Relationship Id="rId11" Type="http://schemas.openxmlformats.org/officeDocument/2006/relationships/slideLayout" Target="../slideLayouts/slideLayout18.xml"/><Relationship Id="rId10" Type="http://schemas.openxmlformats.org/officeDocument/2006/relationships/tags" Target="../tags/tag230.xml"/><Relationship Id="rId1" Type="http://schemas.openxmlformats.org/officeDocument/2006/relationships/tags" Target="../tags/tag222.xml"/></Relationships>
</file>

<file path=ppt/slides/_rels/slide3.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2" Type="http://schemas.openxmlformats.org/officeDocument/2006/relationships/notesSlide" Target="../notesSlides/notesSlide2.xml"/><Relationship Id="rId11" Type="http://schemas.openxmlformats.org/officeDocument/2006/relationships/slideLayout" Target="../slideLayouts/slideLayout17.xml"/><Relationship Id="rId10" Type="http://schemas.openxmlformats.org/officeDocument/2006/relationships/tags" Target="../tags/tag240.xml"/><Relationship Id="rId1" Type="http://schemas.openxmlformats.org/officeDocument/2006/relationships/tags" Target="../tags/tag23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4.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tags" Target="../tags/tag249.xml"/><Relationship Id="rId3" Type="http://schemas.openxmlformats.org/officeDocument/2006/relationships/image" Target="../media/image2.jpeg"/><Relationship Id="rId2" Type="http://schemas.openxmlformats.org/officeDocument/2006/relationships/tags" Target="../tags/tag248.xml"/><Relationship Id="rId10" Type="http://schemas.openxmlformats.org/officeDocument/2006/relationships/notesSlide" Target="../notesSlides/notesSlide4.xml"/><Relationship Id="rId1" Type="http://schemas.openxmlformats.org/officeDocument/2006/relationships/tags" Target="../tags/tag247.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4.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s>
</file>

<file path=ppt/slides/_rels/slide7.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8" Type="http://schemas.openxmlformats.org/officeDocument/2006/relationships/notesSlide" Target="../notesSlides/notesSlide6.xml"/><Relationship Id="rId27" Type="http://schemas.openxmlformats.org/officeDocument/2006/relationships/slideLayout" Target="../slideLayouts/slideLayout18.xml"/><Relationship Id="rId26" Type="http://schemas.openxmlformats.org/officeDocument/2006/relationships/tags" Target="../tags/tag282.xml"/><Relationship Id="rId25" Type="http://schemas.openxmlformats.org/officeDocument/2006/relationships/tags" Target="../tags/tag281.xml"/><Relationship Id="rId24" Type="http://schemas.openxmlformats.org/officeDocument/2006/relationships/image" Target="../media/image5.png"/><Relationship Id="rId23" Type="http://schemas.openxmlformats.org/officeDocument/2006/relationships/tags" Target="../tags/tag280.xml"/><Relationship Id="rId22" Type="http://schemas.openxmlformats.org/officeDocument/2006/relationships/tags" Target="../tags/tag279.xml"/><Relationship Id="rId21" Type="http://schemas.openxmlformats.org/officeDocument/2006/relationships/tags" Target="../tags/tag278.xml"/><Relationship Id="rId20" Type="http://schemas.openxmlformats.org/officeDocument/2006/relationships/tags" Target="../tags/tag277.xml"/><Relationship Id="rId2" Type="http://schemas.openxmlformats.org/officeDocument/2006/relationships/tags" Target="../tags/tag259.xml"/><Relationship Id="rId19" Type="http://schemas.openxmlformats.org/officeDocument/2006/relationships/tags" Target="../tags/tag276.xml"/><Relationship Id="rId18" Type="http://schemas.openxmlformats.org/officeDocument/2006/relationships/tags" Target="../tags/tag275.xml"/><Relationship Id="rId17" Type="http://schemas.openxmlformats.org/officeDocument/2006/relationships/tags" Target="../tags/tag274.xml"/><Relationship Id="rId16" Type="http://schemas.openxmlformats.org/officeDocument/2006/relationships/tags" Target="../tags/tag273.xml"/><Relationship Id="rId15" Type="http://schemas.openxmlformats.org/officeDocument/2006/relationships/tags" Target="../tags/tag272.xml"/><Relationship Id="rId14" Type="http://schemas.openxmlformats.org/officeDocument/2006/relationships/tags" Target="../tags/tag271.xml"/><Relationship Id="rId13" Type="http://schemas.openxmlformats.org/officeDocument/2006/relationships/tags" Target="../tags/tag270.xml"/><Relationship Id="rId12" Type="http://schemas.openxmlformats.org/officeDocument/2006/relationships/tags" Target="../tags/tag26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tags" Target="../tags/tag258.xml"/></Relationships>
</file>

<file path=ppt/slides/_rels/slide8.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1" Type="http://schemas.openxmlformats.org/officeDocument/2006/relationships/notesSlide" Target="../notesSlides/notesSlide7.xml"/><Relationship Id="rId20" Type="http://schemas.openxmlformats.org/officeDocument/2006/relationships/slideLayout" Target="../slideLayouts/slideLayout18.xml"/><Relationship Id="rId2" Type="http://schemas.openxmlformats.org/officeDocument/2006/relationships/tags" Target="../tags/tag284.xml"/><Relationship Id="rId19" Type="http://schemas.openxmlformats.org/officeDocument/2006/relationships/tags" Target="../tags/tag301.xml"/><Relationship Id="rId18" Type="http://schemas.openxmlformats.org/officeDocument/2006/relationships/tags" Target="../tags/tag300.xml"/><Relationship Id="rId17" Type="http://schemas.openxmlformats.org/officeDocument/2006/relationships/tags" Target="../tags/tag299.xml"/><Relationship Id="rId16" Type="http://schemas.openxmlformats.org/officeDocument/2006/relationships/tags" Target="../tags/tag298.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tags" Target="../tags/tag283.xml"/></Relationships>
</file>

<file path=ppt/slides/_rels/slide9.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0" Type="http://schemas.openxmlformats.org/officeDocument/2006/relationships/notesSlide" Target="../notesSlides/notesSlide8.xml"/><Relationship Id="rId3" Type="http://schemas.openxmlformats.org/officeDocument/2006/relationships/tags" Target="../tags/tag304.xml"/><Relationship Id="rId29" Type="http://schemas.openxmlformats.org/officeDocument/2006/relationships/slideLayout" Target="../slideLayouts/slideLayout18.xml"/><Relationship Id="rId28" Type="http://schemas.openxmlformats.org/officeDocument/2006/relationships/tags" Target="../tags/tag328.xml"/><Relationship Id="rId27" Type="http://schemas.openxmlformats.org/officeDocument/2006/relationships/tags" Target="../tags/tag327.xml"/><Relationship Id="rId26" Type="http://schemas.openxmlformats.org/officeDocument/2006/relationships/image" Target="../media/image6.jpeg"/><Relationship Id="rId25" Type="http://schemas.openxmlformats.org/officeDocument/2006/relationships/tags" Target="../tags/tag326.xml"/><Relationship Id="rId24" Type="http://schemas.openxmlformats.org/officeDocument/2006/relationships/tags" Target="../tags/tag325.xml"/><Relationship Id="rId23" Type="http://schemas.openxmlformats.org/officeDocument/2006/relationships/tags" Target="../tags/tag324.xml"/><Relationship Id="rId22" Type="http://schemas.openxmlformats.org/officeDocument/2006/relationships/tags" Target="../tags/tag323.xml"/><Relationship Id="rId21" Type="http://schemas.openxmlformats.org/officeDocument/2006/relationships/tags" Target="../tags/tag322.xml"/><Relationship Id="rId20" Type="http://schemas.openxmlformats.org/officeDocument/2006/relationships/tags" Target="../tags/tag321.xml"/><Relationship Id="rId2" Type="http://schemas.openxmlformats.org/officeDocument/2006/relationships/tags" Target="../tags/tag303.xml"/><Relationship Id="rId19" Type="http://schemas.openxmlformats.org/officeDocument/2006/relationships/tags" Target="../tags/tag320.xml"/><Relationship Id="rId18" Type="http://schemas.openxmlformats.org/officeDocument/2006/relationships/tags" Target="../tags/tag319.xml"/><Relationship Id="rId17" Type="http://schemas.openxmlformats.org/officeDocument/2006/relationships/tags" Target="../tags/tag318.xml"/><Relationship Id="rId16" Type="http://schemas.openxmlformats.org/officeDocument/2006/relationships/tags" Target="../tags/tag317.xml"/><Relationship Id="rId15" Type="http://schemas.openxmlformats.org/officeDocument/2006/relationships/tags" Target="../tags/tag316.xml"/><Relationship Id="rId14" Type="http://schemas.openxmlformats.org/officeDocument/2006/relationships/tags" Target="../tags/tag315.xml"/><Relationship Id="rId13" Type="http://schemas.openxmlformats.org/officeDocument/2006/relationships/tags" Target="../tags/tag314.xml"/><Relationship Id="rId12" Type="http://schemas.openxmlformats.org/officeDocument/2006/relationships/tags" Target="../tags/tag313.xml"/><Relationship Id="rId11" Type="http://schemas.openxmlformats.org/officeDocument/2006/relationships/tags" Target="../tags/tag312.xml"/><Relationship Id="rId10" Type="http://schemas.openxmlformats.org/officeDocument/2006/relationships/tags" Target="../tags/tag311.xml"/><Relationship Id="rId1" Type="http://schemas.openxmlformats.org/officeDocument/2006/relationships/tags" Target="../tags/tag3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normAutofit fontScale="90000"/>
          </a:bodyPr>
          <a:p>
            <a:r>
              <a:rPr lang="zh-CN" altLang="en-US" dirty="0">
                <a:solidFill>
                  <a:schemeClr val="accent1">
                    <a:lumMod val="75000"/>
                  </a:schemeClr>
                </a:solidFill>
              </a:rPr>
              <a:t>探寻苏州河治理</a:t>
            </a:r>
            <a:endParaRPr lang="zh-CN" altLang="en-US" dirty="0">
              <a:solidFill>
                <a:schemeClr val="accent1">
                  <a:lumMod val="75000"/>
                </a:schemeClr>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2292350" y="2983230"/>
            <a:ext cx="1659890" cy="1106805"/>
          </a:xfrm>
          <a:prstGeom prst="rect">
            <a:avLst/>
          </a:prstGeom>
          <a:noFill/>
        </p:spPr>
        <p:txBody>
          <a:bodyPr wrap="square" rtlCol="0" anchor="ctr" anchorCtr="0">
            <a:normAutofit/>
          </a:bodyPr>
          <a:lstStyle/>
          <a:p>
            <a:pPr algn="ctr"/>
            <a:r>
              <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rPr>
              <a:t>03</a:t>
            </a:r>
            <a:endPar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custDataLst>
              <p:tags r:id="rId2"/>
            </p:custDataLst>
          </p:nvPr>
        </p:nvSpPr>
        <p:spPr>
          <a:xfrm>
            <a:off x="2292350" y="2712085"/>
            <a:ext cx="1659890" cy="338455"/>
          </a:xfrm>
          <a:prstGeom prst="rect">
            <a:avLst/>
          </a:prstGeom>
          <a:noFill/>
        </p:spPr>
        <p:txBody>
          <a:bodyPr wrap="square" lIns="91440" tIns="45720" rIns="91440" bIns="45720" rtlCol="0" anchor="b" anchorCtr="0">
            <a:normAutofit fontScale="80000"/>
          </a:bodyPr>
          <a:lstStyle/>
          <a:p>
            <a:pPr algn="ctr"/>
            <a:r>
              <a:rPr lang="en-US" altLang="zh-CN" b="1" spc="200" dirty="0">
                <a:solidFill>
                  <a:schemeClr val="accent1"/>
                </a:solidFill>
                <a:latin typeface="Arial" panose="020B0604020202020204" pitchFamily="34" charset="0"/>
                <a:ea typeface="微软雅黑" panose="020B0503020204020204" charset="-122"/>
                <a:sym typeface="+mn-ea"/>
              </a:rPr>
              <a:t>PART THREE</a:t>
            </a:r>
            <a:endParaRPr lang="en-US" altLang="zh-CN" b="1" spc="200" dirty="0">
              <a:solidFill>
                <a:schemeClr val="accent1"/>
              </a:solidFill>
              <a:latin typeface="Arial" panose="020B0604020202020204" pitchFamily="34" charset="0"/>
              <a:ea typeface="微软雅黑" panose="020B0503020204020204" charset="-122"/>
              <a:sym typeface="+mn-ea"/>
            </a:endParaRPr>
          </a:p>
        </p:txBody>
      </p:sp>
      <p:cxnSp>
        <p:nvCxnSpPr>
          <p:cNvPr id="12" name="直接连接符 11"/>
          <p:cNvCxnSpPr/>
          <p:nvPr>
            <p:custDataLst>
              <p:tags r:id="rId3"/>
            </p:custDataLst>
          </p:nvPr>
        </p:nvCxnSpPr>
        <p:spPr>
          <a:xfrm>
            <a:off x="2438400" y="4088765"/>
            <a:ext cx="1367790" cy="0"/>
          </a:xfrm>
          <a:prstGeom prst="line">
            <a:avLst/>
          </a:prstGeom>
          <a:noFill/>
          <a:ln w="19050" cap="flat" cmpd="sng" algn="ctr">
            <a:solidFill>
              <a:schemeClr val="accent1"/>
            </a:solidFill>
            <a:prstDash val="solid"/>
            <a:miter lim="800000"/>
          </a:ln>
          <a:effectLst/>
        </p:spPr>
      </p:cxnSp>
      <p:sp>
        <p:nvSpPr>
          <p:cNvPr id="3" name="标题 2"/>
          <p:cNvSpPr>
            <a:spLocks noGrp="1"/>
          </p:cNvSpPr>
          <p:nvPr>
            <p:ph type="ctrTitle" idx="14"/>
            <p:custDataLst>
              <p:tags r:id="rId4"/>
            </p:custDataLst>
          </p:nvPr>
        </p:nvSpPr>
        <p:spPr/>
        <p:txBody>
          <a:bodyPr>
            <a:normAutofit/>
          </a:bodyPr>
          <a:lstStyle/>
          <a:p>
            <a:pPr algn="ctr"/>
            <a:r>
              <a:rPr lang="zh-CN" altLang="en-US">
                <a:sym typeface="Arial" panose="020B0604020202020204" pitchFamily="34" charset="0"/>
              </a:rPr>
              <a:t>苏州河现状与展望</a:t>
            </a:r>
            <a:endParaRPr lang="zh-CN" altLang="en-US"/>
          </a:p>
        </p:txBody>
      </p:sp>
      <p:sp>
        <p:nvSpPr>
          <p:cNvPr id="2" name="副标题 1"/>
          <p:cNvSpPr>
            <a:spLocks noGrp="1"/>
          </p:cNvSpPr>
          <p:nvPr>
            <p:ph type="subTitle" idx="13"/>
            <p:custDataLst>
              <p:tags r:id="rId5"/>
            </p:custDataLst>
          </p:nvPr>
        </p:nvSpPr>
        <p:spPr/>
        <p:txBody>
          <a:bodyPr/>
          <a:lstStyle/>
          <a:p>
            <a:pPr algn="ctr"/>
            <a:r>
              <a:rPr lang="zh-CN" altLang="en-US"/>
              <a:t>问渠那得清如许</a:t>
            </a:r>
            <a:r>
              <a:rPr lang="en-US" altLang="zh-CN"/>
              <a:t> </a:t>
            </a:r>
            <a:r>
              <a:rPr lang="zh-CN" altLang="en-US"/>
              <a:t>为有源头活水来</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William\Desktop\1171f36ccdf92c09d4faa95fe80b93d.jpg1171f36ccdf92c09d4faa95fe80b93d"/>
          <p:cNvPicPr>
            <a:picLocks noChangeAspect="1"/>
          </p:cNvPicPr>
          <p:nvPr>
            <p:custDataLst>
              <p:tags r:id="rId1"/>
            </p:custDataLst>
          </p:nvPr>
        </p:nvPicPr>
        <p:blipFill rotWithShape="1">
          <a:blip r:embed="rId2">
            <a:alphaModFix amt="20000"/>
          </a:blip>
          <a:srcRect l="36342" r="19195"/>
          <a:stretch>
            <a:fillRect/>
          </a:stretch>
        </p:blipFill>
        <p:spPr>
          <a:xfrm>
            <a:off x="0" y="0"/>
            <a:ext cx="4064000" cy="6858000"/>
          </a:xfrm>
          <a:prstGeom prst="rect">
            <a:avLst/>
          </a:prstGeom>
        </p:spPr>
      </p:pic>
      <p:grpSp>
        <p:nvGrpSpPr>
          <p:cNvPr id="8" name="组合 7"/>
          <p:cNvGrpSpPr/>
          <p:nvPr>
            <p:custDataLst>
              <p:tags r:id="rId3"/>
            </p:custDataLst>
          </p:nvPr>
        </p:nvGrpSpPr>
        <p:grpSpPr>
          <a:xfrm>
            <a:off x="152827" y="104775"/>
            <a:ext cx="11901060" cy="268446"/>
            <a:chOff x="152827" y="104775"/>
            <a:chExt cx="11901060" cy="268446"/>
          </a:xfrm>
        </p:grpSpPr>
        <p:sp>
          <p:nvSpPr>
            <p:cNvPr id="10" name="等腰三角形 9"/>
            <p:cNvSpPr/>
            <p:nvPr userDrawn="1">
              <p:custDataLst>
                <p:tags r:id="rId4"/>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custDataLst>
                <p:tags r:id="rId5"/>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custDataLst>
                <p:tags r:id="rId6"/>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3" name="等腰三角形 12"/>
            <p:cNvSpPr/>
            <p:nvPr userDrawn="1">
              <p:custDataLst>
                <p:tags r:id="rId7"/>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Title 6"/>
          <p:cNvSpPr txBox="1"/>
          <p:nvPr>
            <p:custDataLst>
              <p:tags r:id="rId8"/>
            </p:custDataLst>
          </p:nvPr>
        </p:nvSpPr>
        <p:spPr>
          <a:xfrm>
            <a:off x="153103" y="2827084"/>
            <a:ext cx="2997942" cy="2194494"/>
          </a:xfrm>
          <a:prstGeom prst="rect">
            <a:avLst/>
          </a:prstGeom>
          <a:noFill/>
          <a:ln w="3175">
            <a:noFill/>
            <a:prstDash val="dash"/>
          </a:ln>
        </p:spPr>
        <p:txBody>
          <a:bodyPr wrap="square" lIns="90000" tIns="46800" rIns="90000" bIns="468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just">
              <a:lnSpc>
                <a:spcPct val="130000"/>
              </a:lnSpc>
              <a:spcAft>
                <a:spcPts val="800"/>
              </a:spcAft>
            </a:pPr>
            <a:r>
              <a:rPr lang="zh-CN" altLang="en-US" sz="1400" spc="0">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rPr>
              <a:t>经过74年的治理和保护，天翻地覆，昔日恶臭熏天的苏州河，已蝶变为新时代生态环境优美、人民生活幸福、产业高质量发展的“人民城市”理念集中展示地</a:t>
            </a:r>
            <a:r>
              <a:rPr altLang="zh-CN" sz="1400" spc="0">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rPr>
              <a:t>……</a:t>
            </a:r>
            <a:endParaRPr altLang="zh-CN" sz="1400" spc="0">
              <a:ln w="3175">
                <a:noFill/>
                <a:prstDash val="dash"/>
              </a:ln>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endParaRPr>
          </a:p>
        </p:txBody>
      </p:sp>
      <p:sp>
        <p:nvSpPr>
          <p:cNvPr id="3" name="Title 6"/>
          <p:cNvSpPr txBox="1"/>
          <p:nvPr>
            <p:custDataLst>
              <p:tags r:id="rId9"/>
            </p:custDataLst>
          </p:nvPr>
        </p:nvSpPr>
        <p:spPr>
          <a:xfrm>
            <a:off x="362585" y="771525"/>
            <a:ext cx="2788285" cy="1856105"/>
          </a:xfrm>
          <a:prstGeom prst="rect">
            <a:avLst/>
          </a:prstGeom>
          <a:noFill/>
          <a:ln w="3175">
            <a:noFill/>
            <a:prstDash val="dash"/>
          </a:ln>
        </p:spPr>
        <p:txBody>
          <a:bodyPr wrap="square" lIns="90000" tIns="46800" rIns="90000" bIns="468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r">
              <a:lnSpc>
                <a:spcPct val="100000"/>
              </a:lnSpc>
            </a:pPr>
            <a:r>
              <a:rPr lang="zh-CN" altLang="en-US" sz="3600" b="1" spc="100">
                <a:ln w="3175">
                  <a:noFill/>
                  <a:prstDash val="dash"/>
                </a:ln>
                <a:solidFill>
                  <a:schemeClr val="tx1">
                    <a:lumMod val="75000"/>
                    <a:lumOff val="25000"/>
                  </a:schemeClr>
                </a:solidFill>
                <a:uFillTx/>
                <a:latin typeface="Arial" panose="020B0604020202020204" pitchFamily="34" charset="0"/>
                <a:ea typeface="微软雅黑" panose="020B0503020204020204" charset="-122"/>
                <a:cs typeface="微软雅黑" panose="020B0503020204020204" charset="-122"/>
              </a:rPr>
              <a:t>上海苏州河治理的</a:t>
            </a:r>
            <a:endParaRPr lang="zh-CN" altLang="en-US" sz="3600" b="1" spc="100">
              <a:ln w="3175">
                <a:noFill/>
                <a:prstDash val="dash"/>
              </a:ln>
              <a:solidFill>
                <a:schemeClr val="tx1">
                  <a:lumMod val="75000"/>
                  <a:lumOff val="25000"/>
                </a:schemeClr>
              </a:solidFill>
              <a:uFillTx/>
              <a:latin typeface="Arial" panose="020B0604020202020204" pitchFamily="34" charset="0"/>
              <a:ea typeface="微软雅黑" panose="020B0503020204020204" charset="-122"/>
              <a:cs typeface="微软雅黑" panose="020B0503020204020204" charset="-122"/>
            </a:endParaRPr>
          </a:p>
          <a:p>
            <a:pPr lvl="0" algn="r">
              <a:lnSpc>
                <a:spcPct val="100000"/>
              </a:lnSpc>
            </a:pPr>
            <a:r>
              <a:rPr lang="zh-CN" altLang="en-US" sz="3600" b="1" spc="100">
                <a:ln w="3175">
                  <a:noFill/>
                  <a:prstDash val="dash"/>
                </a:ln>
                <a:solidFill>
                  <a:schemeClr val="tx1">
                    <a:lumMod val="75000"/>
                    <a:lumOff val="25000"/>
                  </a:schemeClr>
                </a:solidFill>
                <a:uFillTx/>
                <a:latin typeface="Arial" panose="020B0604020202020204" pitchFamily="34" charset="0"/>
                <a:ea typeface="微软雅黑" panose="020B0503020204020204" charset="-122"/>
                <a:cs typeface="微软雅黑" panose="020B0503020204020204" charset="-122"/>
              </a:rPr>
              <a:t>推进效果</a:t>
            </a:r>
            <a:endParaRPr lang="zh-CN" altLang="en-US" sz="3600" b="1" spc="100">
              <a:ln w="3175">
                <a:noFill/>
                <a:prstDash val="dash"/>
              </a:ln>
              <a:solidFill>
                <a:schemeClr val="tx1">
                  <a:lumMod val="75000"/>
                  <a:lumOff val="25000"/>
                </a:schemeClr>
              </a:solidFill>
              <a:uFillTx/>
              <a:latin typeface="Arial" panose="020B0604020202020204" pitchFamily="34" charset="0"/>
              <a:ea typeface="微软雅黑" panose="020B0503020204020204" charset="-122"/>
              <a:cs typeface="微软雅黑" panose="020B0503020204020204" charset="-122"/>
            </a:endParaRPr>
          </a:p>
        </p:txBody>
      </p:sp>
      <p:sp>
        <p:nvSpPr>
          <p:cNvPr id="5" name="内容占位符 1"/>
          <p:cNvSpPr txBox="1"/>
          <p:nvPr>
            <p:custDataLst>
              <p:tags r:id="rId10"/>
            </p:custDataLst>
          </p:nvPr>
        </p:nvSpPr>
        <p:spPr>
          <a:xfrm>
            <a:off x="4064000" y="1049655"/>
            <a:ext cx="4528185" cy="4758690"/>
          </a:xfrm>
          <a:prstGeom prst="rect">
            <a:avLst/>
          </a:prstGeom>
        </p:spPr>
        <p:txBody>
          <a:bodyPr wrap="square">
            <a:normAutofit fontScale="9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0"/>
              </a:spcBef>
              <a:buClr>
                <a:schemeClr val="tx1">
                  <a:lumMod val="65000"/>
                  <a:lumOff val="35000"/>
                </a:schemeClr>
              </a:buClr>
              <a:buFont typeface="Wingdings" panose="05000000000000000000" pitchFamily="2" charset="2"/>
              <a:buChar char="u"/>
            </a:pPr>
            <a:r>
              <a:rPr lang="zh-CN" altLang="en-US" b="1" spc="0">
                <a:solidFill>
                  <a:schemeClr val="tx1">
                    <a:lumMod val="65000"/>
                    <a:lumOff val="35000"/>
                  </a:schemeClr>
                </a:solidFill>
                <a:latin typeface="Arial" panose="020B0604020202020204" pitchFamily="34" charset="0"/>
              </a:rPr>
              <a:t>水质改善</a:t>
            </a:r>
            <a:r>
              <a:rPr lang="en-US" altLang="zh-CN" spc="0">
                <a:solidFill>
                  <a:schemeClr val="tx1">
                    <a:lumMod val="65000"/>
                    <a:lumOff val="35000"/>
                  </a:schemeClr>
                </a:solidFill>
                <a:latin typeface="Arial" panose="020B0604020202020204" pitchFamily="34" charset="0"/>
              </a:rPr>
              <a:t> </a:t>
            </a:r>
            <a:r>
              <a:rPr lang="zh-CN" altLang="en-US" spc="0">
                <a:solidFill>
                  <a:schemeClr val="tx1">
                    <a:lumMod val="65000"/>
                    <a:lumOff val="35000"/>
                  </a:schemeClr>
                </a:solidFill>
                <a:latin typeface="Arial" panose="020B0604020202020204" pitchFamily="34" charset="0"/>
              </a:rPr>
              <a:t>2000年，苏州河与黄浦江交汇处的“黄黑线”基本消失。后经过二期、三期治理，苏州河干支流水质明显改善，干流和主要支流中心城区段基本消除黑臭，</a:t>
            </a:r>
            <a:r>
              <a:rPr lang="zh-CN" altLang="en-US" b="1" spc="0">
                <a:solidFill>
                  <a:schemeClr val="accent1">
                    <a:lumMod val="75000"/>
                  </a:schemeClr>
                </a:solidFill>
                <a:latin typeface="Arial" panose="020B0604020202020204" pitchFamily="34" charset="0"/>
              </a:rPr>
              <a:t>河道整洁、水面干净</a:t>
            </a:r>
            <a:r>
              <a:rPr lang="zh-CN" altLang="en-US" spc="0">
                <a:solidFill>
                  <a:schemeClr val="tx1">
                    <a:lumMod val="65000"/>
                    <a:lumOff val="35000"/>
                  </a:schemeClr>
                </a:solidFill>
                <a:latin typeface="Arial" panose="020B0604020202020204" pitchFamily="34" charset="0"/>
              </a:rPr>
              <a:t>的苏州河重新回归人们的视野。</a:t>
            </a:r>
            <a:endParaRPr lang="zh-CN" altLang="en-US" spc="0">
              <a:solidFill>
                <a:schemeClr val="tx1">
                  <a:lumMod val="65000"/>
                  <a:lumOff val="35000"/>
                </a:schemeClr>
              </a:solidFill>
              <a:latin typeface="Arial" panose="020B0604020202020204" pitchFamily="34" charset="0"/>
            </a:endParaRPr>
          </a:p>
          <a:p>
            <a:pPr>
              <a:spcBef>
                <a:spcPts val="1000"/>
              </a:spcBef>
              <a:buClr>
                <a:schemeClr val="tx1">
                  <a:lumMod val="65000"/>
                  <a:lumOff val="35000"/>
                </a:schemeClr>
              </a:buClr>
              <a:buFont typeface="Wingdings" panose="05000000000000000000" pitchFamily="2" charset="2"/>
              <a:buChar char="u"/>
            </a:pPr>
            <a:r>
              <a:rPr lang="zh-CN" altLang="en-US" b="1" spc="0">
                <a:solidFill>
                  <a:schemeClr val="tx1">
                    <a:lumMod val="65000"/>
                    <a:lumOff val="35000"/>
                  </a:schemeClr>
                </a:solidFill>
                <a:latin typeface="Arial" panose="020B0604020202020204" pitchFamily="34" charset="0"/>
              </a:rPr>
              <a:t>生态恢复</a:t>
            </a:r>
            <a:r>
              <a:rPr lang="en-US" altLang="zh-CN" spc="0">
                <a:solidFill>
                  <a:schemeClr val="tx1">
                    <a:lumMod val="65000"/>
                    <a:lumOff val="35000"/>
                  </a:schemeClr>
                </a:solidFill>
                <a:latin typeface="Arial" panose="020B0604020202020204" pitchFamily="34" charset="0"/>
              </a:rPr>
              <a:t> </a:t>
            </a:r>
            <a:r>
              <a:rPr lang="zh-CN" altLang="en-US" spc="0">
                <a:solidFill>
                  <a:schemeClr val="tx1">
                    <a:lumMod val="65000"/>
                    <a:lumOff val="35000"/>
                  </a:schemeClr>
                </a:solidFill>
                <a:latin typeface="Arial" panose="020B0604020202020204" pitchFamily="34" charset="0"/>
              </a:rPr>
              <a:t>经过整治，苏州河结束了鱼虾绝迹的历史。2011年至2012年开展的苏州河鱼类调查共采集到鱼类21种，较2004年调查的5种明显上升，且鱼类物种组成相对丰富，鲫鱼等耐污种类已能全河段分布。</a:t>
            </a:r>
            <a:endParaRPr lang="zh-CN" altLang="en-US" spc="0">
              <a:solidFill>
                <a:schemeClr val="tx1">
                  <a:lumMod val="65000"/>
                  <a:lumOff val="35000"/>
                </a:schemeClr>
              </a:solidFill>
              <a:latin typeface="Arial" panose="020B0604020202020204" pitchFamily="34" charset="0"/>
            </a:endParaRPr>
          </a:p>
          <a:p>
            <a:pPr>
              <a:spcBef>
                <a:spcPts val="1000"/>
              </a:spcBef>
              <a:buClr>
                <a:schemeClr val="tx1">
                  <a:lumMod val="65000"/>
                  <a:lumOff val="35000"/>
                </a:schemeClr>
              </a:buClr>
              <a:buFont typeface="Wingdings" panose="05000000000000000000" pitchFamily="2" charset="2"/>
              <a:buChar char="u"/>
            </a:pPr>
            <a:r>
              <a:rPr b="1" spc="0">
                <a:solidFill>
                  <a:schemeClr val="tx1">
                    <a:lumMod val="65000"/>
                    <a:lumOff val="35000"/>
                  </a:schemeClr>
                </a:solidFill>
                <a:latin typeface="Arial" panose="020B0604020202020204" pitchFamily="34" charset="0"/>
              </a:rPr>
              <a:t>沿岸活动重现</a:t>
            </a:r>
            <a:r>
              <a:rPr lang="en-US" b="1" spc="0">
                <a:solidFill>
                  <a:schemeClr val="tx1">
                    <a:lumMod val="65000"/>
                    <a:lumOff val="35000"/>
                  </a:schemeClr>
                </a:solidFill>
                <a:latin typeface="Arial" panose="020B0604020202020204" pitchFamily="34" charset="0"/>
              </a:rPr>
              <a:t> </a:t>
            </a:r>
            <a:r>
              <a:rPr spc="0">
                <a:solidFill>
                  <a:schemeClr val="tx1">
                    <a:lumMod val="65000"/>
                    <a:lumOff val="35000"/>
                  </a:schemeClr>
                </a:solidFill>
                <a:latin typeface="Arial" panose="020B0604020202020204" pitchFamily="34" charset="0"/>
              </a:rPr>
              <a:t>如今的苏州河，被上海市民形容为“南岸走起来、北岸跑起来、中间划起来”。近年来，上海加快调整江河岸线的功能布局，全面实施滨水公共空间改造提升，实现了苏州河中心城区42公里岸线贯通，曾经“闲人免进”的滨水地带，成为人们茶余饭后休闲、运动、观光的</a:t>
            </a:r>
            <a:r>
              <a:rPr b="1" spc="0">
                <a:solidFill>
                  <a:schemeClr val="accent1">
                    <a:lumMod val="75000"/>
                  </a:schemeClr>
                </a:solidFill>
                <a:latin typeface="Arial" panose="020B0604020202020204" pitchFamily="34" charset="0"/>
              </a:rPr>
              <a:t>共享开放空间</a:t>
            </a:r>
            <a:r>
              <a:rPr spc="0">
                <a:solidFill>
                  <a:schemeClr val="tx1">
                    <a:lumMod val="65000"/>
                    <a:lumOff val="35000"/>
                  </a:schemeClr>
                </a:solidFill>
                <a:latin typeface="Arial" panose="020B0604020202020204" pitchFamily="34" charset="0"/>
              </a:rPr>
              <a:t>。</a:t>
            </a:r>
            <a:endParaRPr spc="0">
              <a:solidFill>
                <a:schemeClr val="tx1">
                  <a:lumMod val="65000"/>
                  <a:lumOff val="35000"/>
                </a:schemeClr>
              </a:solidFill>
              <a:latin typeface="Arial" panose="020B0604020202020204" pitchFamily="34" charset="0"/>
            </a:endParaRPr>
          </a:p>
        </p:txBody>
      </p:sp>
      <p:pic>
        <p:nvPicPr>
          <p:cNvPr id="6" name="图片 5" descr="3f7204e8c134f05c685180377649e2b"/>
          <p:cNvPicPr>
            <a:picLocks noChangeAspect="1"/>
          </p:cNvPicPr>
          <p:nvPr/>
        </p:nvPicPr>
        <p:blipFill>
          <a:blip r:embed="rId11">
            <a:lum bright="6000"/>
          </a:blip>
          <a:stretch>
            <a:fillRect/>
          </a:stretch>
        </p:blipFill>
        <p:spPr>
          <a:xfrm>
            <a:off x="8893810" y="615315"/>
            <a:ext cx="2879725" cy="2168525"/>
          </a:xfrm>
          <a:prstGeom prst="rect">
            <a:avLst/>
          </a:prstGeom>
        </p:spPr>
      </p:pic>
      <p:pic>
        <p:nvPicPr>
          <p:cNvPr id="102" name="图片 101"/>
          <p:cNvPicPr/>
          <p:nvPr>
            <p:custDataLst>
              <p:tags r:id="rId12"/>
            </p:custDataLst>
          </p:nvPr>
        </p:nvPicPr>
        <p:blipFill>
          <a:blip r:embed="rId13"/>
          <a:srcRect l="14138" r="7300" b="-2272"/>
          <a:stretch>
            <a:fillRect/>
          </a:stretch>
        </p:blipFill>
        <p:spPr>
          <a:xfrm>
            <a:off x="8680450" y="3566795"/>
            <a:ext cx="3304540" cy="2451735"/>
          </a:xfrm>
          <a:prstGeom prst="rect">
            <a:avLst/>
          </a:prstGeom>
          <a:noFill/>
          <a:ln w="9525">
            <a:noFill/>
          </a:ln>
        </p:spPr>
      </p:pic>
      <p:sp>
        <p:nvSpPr>
          <p:cNvPr id="7" name="文本框 6"/>
          <p:cNvSpPr txBox="1"/>
          <p:nvPr/>
        </p:nvSpPr>
        <p:spPr>
          <a:xfrm>
            <a:off x="9389745" y="2827020"/>
            <a:ext cx="1887220" cy="275590"/>
          </a:xfrm>
          <a:prstGeom prst="rect">
            <a:avLst/>
          </a:prstGeom>
          <a:noFill/>
        </p:spPr>
        <p:txBody>
          <a:bodyPr wrap="square" rtlCol="0">
            <a:spAutoFit/>
          </a:bodyPr>
          <a:p>
            <a:pPr algn="ctr"/>
            <a:r>
              <a:rPr lang="zh-CN" altLang="en-US" sz="1200">
                <a:solidFill>
                  <a:schemeClr val="bg2">
                    <a:lumMod val="50000"/>
                  </a:schemeClr>
                </a:solidFill>
              </a:rPr>
              <a:t>水鸟在苏州河畔栖息↑</a:t>
            </a:r>
            <a:endParaRPr lang="zh-CN" altLang="en-US" sz="1200">
              <a:solidFill>
                <a:schemeClr val="bg2">
                  <a:lumMod val="50000"/>
                </a:schemeClr>
              </a:solidFill>
            </a:endParaRPr>
          </a:p>
        </p:txBody>
      </p:sp>
      <p:sp>
        <p:nvSpPr>
          <p:cNvPr id="14" name="文本框 13"/>
          <p:cNvSpPr txBox="1"/>
          <p:nvPr>
            <p:custDataLst>
              <p:tags r:id="rId14"/>
            </p:custDataLst>
          </p:nvPr>
        </p:nvSpPr>
        <p:spPr>
          <a:xfrm>
            <a:off x="9389745" y="3291205"/>
            <a:ext cx="1887220" cy="275590"/>
          </a:xfrm>
          <a:prstGeom prst="rect">
            <a:avLst/>
          </a:prstGeom>
          <a:noFill/>
        </p:spPr>
        <p:txBody>
          <a:bodyPr wrap="square" rtlCol="0">
            <a:spAutoFit/>
          </a:bodyPr>
          <a:p>
            <a:pPr algn="ctr"/>
            <a:r>
              <a:rPr lang="zh-CN" altLang="en-US" sz="1200">
                <a:solidFill>
                  <a:schemeClr val="bg2">
                    <a:lumMod val="50000"/>
                  </a:schemeClr>
                </a:solidFill>
              </a:rPr>
              <a:t>苏州河</a:t>
            </a:r>
            <a:r>
              <a:rPr lang="en-US" altLang="zh-CN" sz="1200">
                <a:solidFill>
                  <a:schemeClr val="bg2">
                    <a:lumMod val="50000"/>
                  </a:schemeClr>
                </a:solidFill>
              </a:rPr>
              <a:t>-</a:t>
            </a:r>
            <a:r>
              <a:rPr lang="zh-CN" altLang="en-US" sz="1200">
                <a:solidFill>
                  <a:schemeClr val="bg2">
                    <a:lumMod val="50000"/>
                  </a:schemeClr>
                </a:solidFill>
              </a:rPr>
              <a:t>华东政法大学段</a:t>
            </a:r>
            <a:r>
              <a:rPr lang="en-US" altLang="zh-CN" sz="1200">
                <a:solidFill>
                  <a:schemeClr val="bg2">
                    <a:lumMod val="50000"/>
                  </a:schemeClr>
                </a:solidFill>
              </a:rPr>
              <a:t>↓</a:t>
            </a:r>
            <a:endParaRPr lang="en-US" altLang="zh-CN" sz="1200">
              <a:solidFill>
                <a:schemeClr val="bg2">
                  <a:lumMod val="50000"/>
                </a:schemeClr>
              </a:solidFill>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C:\Users\William\Desktop\db07e96dacf55470002a4dd2625df2a.jpgdb07e96dacf55470002a4dd2625df2a"/>
          <p:cNvPicPr>
            <a:picLocks noChangeAspect="1"/>
          </p:cNvPicPr>
          <p:nvPr>
            <p:custDataLst>
              <p:tags r:id="rId1"/>
            </p:custDataLst>
          </p:nvPr>
        </p:nvPicPr>
        <p:blipFill rotWithShape="1">
          <a:blip r:embed="rId2">
            <a:alphaModFix amt="80000"/>
          </a:blip>
          <a:srcRect t="15091" b="9940"/>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矩形 3"/>
          <p:cNvSpPr/>
          <p:nvPr>
            <p:custDataLst>
              <p:tags r:id="rId3"/>
            </p:custDataLst>
          </p:nvPr>
        </p:nvSpPr>
        <p:spPr>
          <a:xfrm>
            <a:off x="1313815" y="0"/>
            <a:ext cx="478218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sp>
        <p:nvSpPr>
          <p:cNvPr id="5" name="文本框 4"/>
          <p:cNvSpPr txBox="1"/>
          <p:nvPr>
            <p:custDataLst>
              <p:tags r:id="rId4"/>
            </p:custDataLst>
          </p:nvPr>
        </p:nvSpPr>
        <p:spPr>
          <a:xfrm>
            <a:off x="1753114" y="148658"/>
            <a:ext cx="3693281" cy="1124585"/>
          </a:xfrm>
          <a:prstGeom prst="rect">
            <a:avLst/>
          </a:prstGeom>
          <a:noFill/>
        </p:spPr>
        <p:txBody>
          <a:bodyPr wrap="square" rtlCol="0" anchor="ctr" anchorCtr="0">
            <a:normAutofit/>
          </a:bodyPr>
          <a:lstStyle/>
          <a:p>
            <a:pPr>
              <a:lnSpc>
                <a:spcPct val="120000"/>
              </a:lnSpc>
            </a:pPr>
            <a:r>
              <a:rPr lang="zh-CN" altLang="en-US" sz="2800" b="1">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对上海生态城市</a:t>
            </a:r>
            <a:endParaRPr lang="zh-CN" altLang="en-US" sz="2800" b="1">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a:p>
            <a:pPr>
              <a:lnSpc>
                <a:spcPct val="120000"/>
              </a:lnSpc>
            </a:pPr>
            <a:r>
              <a:rPr lang="zh-CN" altLang="en-US" sz="2800" b="1">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建设的启示</a:t>
            </a:r>
            <a:endParaRPr lang="zh-CN" altLang="en-US" sz="2800" b="1">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grpSp>
        <p:nvGrpSpPr>
          <p:cNvPr id="7" name="组合 6"/>
          <p:cNvGrpSpPr/>
          <p:nvPr>
            <p:custDataLst>
              <p:tags r:id="rId5"/>
            </p:custDataLst>
          </p:nvPr>
        </p:nvGrpSpPr>
        <p:grpSpPr>
          <a:xfrm>
            <a:off x="11378484" y="636755"/>
            <a:ext cx="203545" cy="74612"/>
            <a:chOff x="9839643" y="910585"/>
            <a:chExt cx="203545" cy="74612"/>
          </a:xfrm>
        </p:grpSpPr>
        <p:cxnSp>
          <p:nvCxnSpPr>
            <p:cNvPr id="8" name="直接连接符 7"/>
            <p:cNvCxnSpPr/>
            <p:nvPr>
              <p:custDataLst>
                <p:tags r:id="rId6"/>
              </p:custDataLst>
            </p:nvPr>
          </p:nvCxnSpPr>
          <p:spPr>
            <a:xfrm>
              <a:off x="9839643" y="910585"/>
              <a:ext cx="2035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a:xfrm>
              <a:off x="9839643" y="985197"/>
              <a:ext cx="1555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内容占位符 1"/>
          <p:cNvSpPr txBox="1"/>
          <p:nvPr>
            <p:custDataLst>
              <p:tags r:id="rId8"/>
            </p:custDataLst>
          </p:nvPr>
        </p:nvSpPr>
        <p:spPr>
          <a:xfrm>
            <a:off x="1513840" y="1343025"/>
            <a:ext cx="4381500" cy="4758690"/>
          </a:xfrm>
          <a:prstGeom prst="rect">
            <a:avLst/>
          </a:prstGeom>
        </p:spPr>
        <p:txBody>
          <a:bodyPr wrap="square">
            <a:normAutofit fontScale="8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0"/>
              </a:spcBef>
              <a:buClr>
                <a:schemeClr val="tx1">
                  <a:lumMod val="65000"/>
                  <a:lumOff val="35000"/>
                </a:schemeClr>
              </a:buClr>
              <a:buFont typeface="Wingdings" panose="05000000000000000000" pitchFamily="2" charset="2"/>
              <a:buChar char="u"/>
            </a:pPr>
            <a:r>
              <a:rPr spc="0">
                <a:solidFill>
                  <a:schemeClr val="tx1">
                    <a:lumMod val="65000"/>
                    <a:lumOff val="35000"/>
                  </a:schemeClr>
                </a:solidFill>
                <a:latin typeface="Arial" panose="020B0604020202020204" pitchFamily="34" charset="0"/>
              </a:rPr>
              <a:t>苏州河治理工程的成功证明，</a:t>
            </a:r>
            <a:r>
              <a:rPr b="1" spc="0">
                <a:solidFill>
                  <a:schemeClr val="accent1">
                    <a:lumMod val="75000"/>
                  </a:schemeClr>
                </a:solidFill>
                <a:latin typeface="Arial" panose="020B0604020202020204" pitchFamily="34" charset="0"/>
              </a:rPr>
              <a:t>加强城市环境管理和城市规划</a:t>
            </a:r>
            <a:r>
              <a:rPr spc="0">
                <a:solidFill>
                  <a:schemeClr val="tx1">
                    <a:lumMod val="65000"/>
                    <a:lumOff val="35000"/>
                  </a:schemeClr>
                </a:solidFill>
                <a:latin typeface="Arial" panose="020B0604020202020204" pitchFamily="34" charset="0"/>
              </a:rPr>
              <a:t>是实现生态城市建设的重要环节。在苏州河治理中，上海市政府针对该区域的历史遗留问题，加强了城市环境管理，变化了原有的乱建乱放和城市污染等现状，营造出更加清新、绿色的城市环境。</a:t>
            </a:r>
            <a:endParaRPr spc="0">
              <a:solidFill>
                <a:schemeClr val="tx1">
                  <a:lumMod val="65000"/>
                  <a:lumOff val="35000"/>
                </a:schemeClr>
              </a:solidFill>
              <a:latin typeface="Arial" panose="020B0604020202020204" pitchFamily="34" charset="0"/>
            </a:endParaRPr>
          </a:p>
          <a:p>
            <a:pPr>
              <a:spcBef>
                <a:spcPts val="1000"/>
              </a:spcBef>
              <a:buClr>
                <a:schemeClr val="tx1">
                  <a:lumMod val="65000"/>
                  <a:lumOff val="35000"/>
                </a:schemeClr>
              </a:buClr>
              <a:buFont typeface="Wingdings" panose="05000000000000000000" pitchFamily="2" charset="2"/>
              <a:buChar char="u"/>
            </a:pPr>
            <a:r>
              <a:rPr spc="0">
                <a:solidFill>
                  <a:schemeClr val="tx1">
                    <a:lumMod val="65000"/>
                    <a:lumOff val="35000"/>
                  </a:schemeClr>
                </a:solidFill>
                <a:latin typeface="Arial" panose="020B0604020202020204" pitchFamily="34" charset="0"/>
              </a:rPr>
              <a:t>苏州河治理工程的成功还得益于</a:t>
            </a:r>
            <a:r>
              <a:rPr b="1" spc="0">
                <a:solidFill>
                  <a:schemeClr val="accent1">
                    <a:lumMod val="75000"/>
                  </a:schemeClr>
                </a:solidFill>
                <a:latin typeface="Arial" panose="020B0604020202020204" pitchFamily="34" charset="0"/>
              </a:rPr>
              <a:t>科技创新</a:t>
            </a:r>
            <a:r>
              <a:rPr spc="0">
                <a:solidFill>
                  <a:schemeClr val="tx1">
                    <a:lumMod val="65000"/>
                    <a:lumOff val="35000"/>
                  </a:schemeClr>
                </a:solidFill>
                <a:latin typeface="Arial" panose="020B0604020202020204" pitchFamily="34" charset="0"/>
              </a:rPr>
              <a:t>的支持。在治理过程中，上海市政府采用了多种先进的技术手段，包括生态滩涂、环保码头、地下河等，使苏州河的水质得到了明显的提升。这表明科技创新在生态城市建设中起着至关重要的作用。</a:t>
            </a:r>
            <a:endParaRPr spc="0">
              <a:solidFill>
                <a:schemeClr val="tx1">
                  <a:lumMod val="65000"/>
                  <a:lumOff val="35000"/>
                </a:schemeClr>
              </a:solidFill>
              <a:latin typeface="Arial" panose="020B0604020202020204" pitchFamily="34" charset="0"/>
            </a:endParaRPr>
          </a:p>
          <a:p>
            <a:pPr>
              <a:spcBef>
                <a:spcPts val="1000"/>
              </a:spcBef>
              <a:buClr>
                <a:schemeClr val="tx1">
                  <a:lumMod val="65000"/>
                  <a:lumOff val="35000"/>
                </a:schemeClr>
              </a:buClr>
              <a:buFont typeface="Wingdings" panose="05000000000000000000" pitchFamily="2" charset="2"/>
              <a:buChar char="u"/>
            </a:pPr>
            <a:r>
              <a:rPr spc="0">
                <a:solidFill>
                  <a:schemeClr val="tx1">
                    <a:lumMod val="65000"/>
                    <a:lumOff val="35000"/>
                  </a:schemeClr>
                </a:solidFill>
                <a:latin typeface="Arial" panose="020B0604020202020204" pitchFamily="34" charset="0"/>
              </a:rPr>
              <a:t>上海市政府在推进苏州河治理工程时，也非常注重可持续发展。在改善水质的同时，加强了沿岸绿化和环境绿化，营造出更加自然生态的环境。这表明，在实现生态城市建设过程中，必须注重</a:t>
            </a:r>
            <a:r>
              <a:rPr b="1" spc="0">
                <a:solidFill>
                  <a:schemeClr val="accent1">
                    <a:lumMod val="75000"/>
                  </a:schemeClr>
                </a:solidFill>
                <a:latin typeface="Arial" panose="020B0604020202020204" pitchFamily="34" charset="0"/>
              </a:rPr>
              <a:t>可持续发展的理念</a:t>
            </a:r>
            <a:r>
              <a:rPr spc="0">
                <a:solidFill>
                  <a:schemeClr val="tx1">
                    <a:lumMod val="65000"/>
                    <a:lumOff val="35000"/>
                  </a:schemeClr>
                </a:solidFill>
                <a:latin typeface="Arial" panose="020B0604020202020204" pitchFamily="34" charset="0"/>
              </a:rPr>
              <a:t>，推进城市环境与经济发展、社会发展的平衡。</a:t>
            </a:r>
            <a:endParaRPr spc="0">
              <a:solidFill>
                <a:schemeClr val="tx1">
                  <a:lumMod val="65000"/>
                  <a:lumOff val="35000"/>
                </a:schemeClr>
              </a:solidFill>
              <a:latin typeface="Arial" panose="020B0604020202020204" pitchFamily="34" charset="0"/>
            </a:endParaRPr>
          </a:p>
        </p:txBody>
      </p:sp>
      <p:sp>
        <p:nvSpPr>
          <p:cNvPr id="3" name="文本框 2"/>
          <p:cNvSpPr txBox="1"/>
          <p:nvPr/>
        </p:nvSpPr>
        <p:spPr>
          <a:xfrm>
            <a:off x="4317365" y="6498590"/>
            <a:ext cx="1778635" cy="275590"/>
          </a:xfrm>
          <a:prstGeom prst="rect">
            <a:avLst/>
          </a:prstGeom>
          <a:noFill/>
        </p:spPr>
        <p:txBody>
          <a:bodyPr wrap="square" rtlCol="0">
            <a:spAutoFit/>
          </a:bodyPr>
          <a:p>
            <a:pPr algn="ctr"/>
            <a:r>
              <a:rPr lang="zh-CN" altLang="en-US" sz="1200">
                <a:solidFill>
                  <a:schemeClr val="bg2">
                    <a:lumMod val="50000"/>
                  </a:schemeClr>
                </a:solidFill>
              </a:rPr>
              <a:t>苏州河泮的绿地景观→</a:t>
            </a:r>
            <a:endParaRPr lang="zh-CN" altLang="en-US" sz="1200">
              <a:solidFill>
                <a:schemeClr val="bg2">
                  <a:lumMod val="50000"/>
                </a:schemeClr>
              </a:solidFill>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2292350" y="2983230"/>
            <a:ext cx="1659890" cy="1106805"/>
          </a:xfrm>
          <a:prstGeom prst="rect">
            <a:avLst/>
          </a:prstGeom>
          <a:noFill/>
        </p:spPr>
        <p:txBody>
          <a:bodyPr wrap="square" rtlCol="0" anchor="ctr" anchorCtr="0">
            <a:normAutofit/>
          </a:bodyPr>
          <a:lstStyle/>
          <a:p>
            <a:pPr algn="ctr"/>
            <a:r>
              <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rPr>
              <a:t>04</a:t>
            </a:r>
            <a:endPar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custDataLst>
              <p:tags r:id="rId2"/>
            </p:custDataLst>
          </p:nvPr>
        </p:nvSpPr>
        <p:spPr>
          <a:xfrm>
            <a:off x="2292350" y="2712085"/>
            <a:ext cx="1659890" cy="338455"/>
          </a:xfrm>
          <a:prstGeom prst="rect">
            <a:avLst/>
          </a:prstGeom>
          <a:noFill/>
        </p:spPr>
        <p:txBody>
          <a:bodyPr wrap="square" lIns="91440" tIns="45720" rIns="91440" bIns="45720" rtlCol="0" anchor="b" anchorCtr="0">
            <a:normAutofit fontScale="90000"/>
          </a:bodyPr>
          <a:lstStyle/>
          <a:p>
            <a:pPr algn="ctr"/>
            <a:r>
              <a:rPr lang="en-US" altLang="zh-CN" b="1" spc="200" dirty="0">
                <a:solidFill>
                  <a:schemeClr val="accent1"/>
                </a:solidFill>
                <a:latin typeface="Arial" panose="020B0604020202020204" pitchFamily="34" charset="0"/>
                <a:ea typeface="微软雅黑" panose="020B0503020204020204" charset="-122"/>
                <a:sym typeface="+mn-ea"/>
              </a:rPr>
              <a:t>PART FOUR</a:t>
            </a:r>
            <a:endParaRPr lang="en-US" altLang="zh-CN" b="1" spc="200" dirty="0">
              <a:solidFill>
                <a:schemeClr val="accent1"/>
              </a:solidFill>
              <a:latin typeface="Arial" panose="020B0604020202020204" pitchFamily="34" charset="0"/>
              <a:ea typeface="微软雅黑" panose="020B0503020204020204" charset="-122"/>
              <a:sym typeface="+mn-ea"/>
            </a:endParaRPr>
          </a:p>
        </p:txBody>
      </p:sp>
      <p:cxnSp>
        <p:nvCxnSpPr>
          <p:cNvPr id="12" name="直接连接符 11"/>
          <p:cNvCxnSpPr/>
          <p:nvPr>
            <p:custDataLst>
              <p:tags r:id="rId3"/>
            </p:custDataLst>
          </p:nvPr>
        </p:nvCxnSpPr>
        <p:spPr>
          <a:xfrm>
            <a:off x="2438400" y="4088765"/>
            <a:ext cx="1367790" cy="0"/>
          </a:xfrm>
          <a:prstGeom prst="line">
            <a:avLst/>
          </a:prstGeom>
          <a:noFill/>
          <a:ln w="19050" cap="flat" cmpd="sng" algn="ctr">
            <a:solidFill>
              <a:schemeClr val="accent1"/>
            </a:solidFill>
            <a:prstDash val="solid"/>
            <a:miter lim="800000"/>
          </a:ln>
          <a:effectLst/>
        </p:spPr>
      </p:cxnSp>
      <p:sp>
        <p:nvSpPr>
          <p:cNvPr id="3" name="标题 2"/>
          <p:cNvSpPr>
            <a:spLocks noGrp="1"/>
          </p:cNvSpPr>
          <p:nvPr>
            <p:ph type="ctrTitle" idx="14"/>
            <p:custDataLst>
              <p:tags r:id="rId4"/>
            </p:custDataLst>
          </p:nvPr>
        </p:nvSpPr>
        <p:spPr/>
        <p:txBody>
          <a:bodyPr>
            <a:normAutofit/>
          </a:bodyPr>
          <a:lstStyle/>
          <a:p>
            <a:pPr algn="ctr"/>
            <a:r>
              <a:rPr lang="zh-CN" altLang="en-US">
                <a:sym typeface="Arial" panose="020B0604020202020204" pitchFamily="34" charset="0"/>
              </a:rPr>
              <a:t>小组调研总结</a:t>
            </a:r>
            <a:endParaRPr lang="zh-CN" altLang="en-US"/>
          </a:p>
        </p:txBody>
      </p:sp>
      <p:sp>
        <p:nvSpPr>
          <p:cNvPr id="2" name="副标题 1"/>
          <p:cNvSpPr>
            <a:spLocks noGrp="1"/>
          </p:cNvSpPr>
          <p:nvPr>
            <p:ph type="subTitle" idx="13"/>
            <p:custDataLst>
              <p:tags r:id="rId5"/>
            </p:custDataLst>
          </p:nvPr>
        </p:nvSpPr>
        <p:spPr>
          <a:xfrm>
            <a:off x="4545330" y="3823970"/>
            <a:ext cx="4941570" cy="430530"/>
          </a:xfrm>
        </p:spPr>
        <p:txBody>
          <a:bodyPr/>
          <a:lstStyle/>
          <a:p>
            <a:pPr algn="ctr"/>
            <a:r>
              <a:rPr lang="zh-CN"/>
              <a:t>实践是检验真理的唯一标准</a:t>
            </a:r>
            <a:endParaRPr lang="zh-CN"/>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grpSp>
        <p:nvGrpSpPr>
          <p:cNvPr id="19" name="组合 18"/>
          <p:cNvGrpSpPr/>
          <p:nvPr>
            <p:custDataLst>
              <p:tags r:id="rId2"/>
            </p:custDataLst>
          </p:nvPr>
        </p:nvGrpSpPr>
        <p:grpSpPr>
          <a:xfrm>
            <a:off x="152827" y="104775"/>
            <a:ext cx="11901060" cy="268446"/>
            <a:chOff x="152827" y="104775"/>
            <a:chExt cx="11901060" cy="268446"/>
          </a:xfrm>
        </p:grpSpPr>
        <p:sp>
          <p:nvSpPr>
            <p:cNvPr id="20" name="等腰三角形 19"/>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23" name="等腰三角形 22"/>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13" name="文本框 12"/>
          <p:cNvSpPr txBox="1"/>
          <p:nvPr>
            <p:custDataLst>
              <p:tags r:id="rId7"/>
            </p:custDataLst>
          </p:nvPr>
        </p:nvSpPr>
        <p:spPr>
          <a:xfrm>
            <a:off x="608400" y="608400"/>
            <a:ext cx="10970823"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a:latin typeface="Arial" panose="020B0604020202020204" pitchFamily="34" charset="0"/>
              </a:rPr>
              <a:t>实地调研</a:t>
            </a:r>
            <a:endParaRPr lang="zh-CN" altLang="en-US">
              <a:latin typeface="Arial" panose="020B0604020202020204" pitchFamily="34" charset="0"/>
            </a:endParaRPr>
          </a:p>
        </p:txBody>
      </p:sp>
      <p:pic>
        <p:nvPicPr>
          <p:cNvPr id="2" name="图片 1" descr="13331531158451615"/>
          <p:cNvPicPr>
            <a:picLocks noChangeAspect="1"/>
          </p:cNvPicPr>
          <p:nvPr/>
        </p:nvPicPr>
        <p:blipFill>
          <a:blip r:embed="rId8"/>
          <a:stretch>
            <a:fillRect/>
          </a:stretch>
        </p:blipFill>
        <p:spPr>
          <a:xfrm>
            <a:off x="4083050" y="1477645"/>
            <a:ext cx="3245485" cy="2188210"/>
          </a:xfrm>
          <a:prstGeom prst="rect">
            <a:avLst/>
          </a:prstGeom>
        </p:spPr>
      </p:pic>
      <p:pic>
        <p:nvPicPr>
          <p:cNvPr id="5" name="图片 4" descr="13331531172067934"/>
          <p:cNvPicPr>
            <a:picLocks noChangeAspect="1"/>
          </p:cNvPicPr>
          <p:nvPr/>
        </p:nvPicPr>
        <p:blipFill>
          <a:blip r:embed="rId9"/>
          <a:stretch>
            <a:fillRect/>
          </a:stretch>
        </p:blipFill>
        <p:spPr>
          <a:xfrm>
            <a:off x="792480" y="3665855"/>
            <a:ext cx="3245485" cy="2272665"/>
          </a:xfrm>
          <a:prstGeom prst="rect">
            <a:avLst/>
          </a:prstGeom>
        </p:spPr>
      </p:pic>
      <p:pic>
        <p:nvPicPr>
          <p:cNvPr id="6" name="图片 5" descr="13331531207727806"/>
          <p:cNvPicPr>
            <a:picLocks noChangeAspect="1"/>
          </p:cNvPicPr>
          <p:nvPr/>
        </p:nvPicPr>
        <p:blipFill>
          <a:blip r:embed="rId10"/>
          <a:stretch>
            <a:fillRect/>
          </a:stretch>
        </p:blipFill>
        <p:spPr>
          <a:xfrm>
            <a:off x="7328535" y="1477645"/>
            <a:ext cx="3032125" cy="2188210"/>
          </a:xfrm>
          <a:prstGeom prst="rect">
            <a:avLst/>
          </a:prstGeom>
        </p:spPr>
      </p:pic>
      <p:pic>
        <p:nvPicPr>
          <p:cNvPr id="7" name="图片 6" descr="13331531214788627"/>
          <p:cNvPicPr>
            <a:picLocks noChangeAspect="1"/>
          </p:cNvPicPr>
          <p:nvPr/>
        </p:nvPicPr>
        <p:blipFill>
          <a:blip r:embed="rId11"/>
          <a:stretch>
            <a:fillRect/>
          </a:stretch>
        </p:blipFill>
        <p:spPr>
          <a:xfrm>
            <a:off x="4037965" y="3665855"/>
            <a:ext cx="3286125" cy="2273300"/>
          </a:xfrm>
          <a:prstGeom prst="rect">
            <a:avLst/>
          </a:prstGeom>
        </p:spPr>
      </p:pic>
      <p:pic>
        <p:nvPicPr>
          <p:cNvPr id="9" name="图片 8" descr="13331531221743862"/>
          <p:cNvPicPr>
            <a:picLocks noChangeAspect="1"/>
          </p:cNvPicPr>
          <p:nvPr/>
        </p:nvPicPr>
        <p:blipFill>
          <a:blip r:embed="rId12"/>
          <a:stretch>
            <a:fillRect/>
          </a:stretch>
        </p:blipFill>
        <p:spPr>
          <a:xfrm>
            <a:off x="7324090" y="3665855"/>
            <a:ext cx="3027045" cy="2273935"/>
          </a:xfrm>
          <a:prstGeom prst="rect">
            <a:avLst/>
          </a:prstGeom>
        </p:spPr>
      </p:pic>
      <p:pic>
        <p:nvPicPr>
          <p:cNvPr id="11" name="图片 10" descr="13331531765816399"/>
          <p:cNvPicPr>
            <a:picLocks noChangeAspect="1"/>
          </p:cNvPicPr>
          <p:nvPr/>
        </p:nvPicPr>
        <p:blipFill>
          <a:blip r:embed="rId13"/>
          <a:stretch>
            <a:fillRect/>
          </a:stretch>
        </p:blipFill>
        <p:spPr>
          <a:xfrm>
            <a:off x="792480" y="1478280"/>
            <a:ext cx="3290570" cy="2187575"/>
          </a:xfrm>
          <a:prstGeom prst="rect">
            <a:avLst/>
          </a:prstGeom>
        </p:spPr>
      </p:pic>
      <p:sp>
        <p:nvSpPr>
          <p:cNvPr id="12" name="文本框 11"/>
          <p:cNvSpPr txBox="1"/>
          <p:nvPr>
            <p:custDataLst>
              <p:tags r:id="rId14"/>
            </p:custDataLst>
          </p:nvPr>
        </p:nvSpPr>
        <p:spPr>
          <a:xfrm>
            <a:off x="2759075" y="777875"/>
            <a:ext cx="3042920" cy="368300"/>
          </a:xfrm>
          <a:prstGeom prst="rect">
            <a:avLst/>
          </a:prstGeom>
          <a:noFill/>
        </p:spPr>
        <p:txBody>
          <a:bodyPr wrap="square" rtlCol="0">
            <a:spAutoFit/>
          </a:bodyPr>
          <a:p>
            <a:r>
              <a:rPr lang="zh-CN" altLang="en-US">
                <a:solidFill>
                  <a:schemeClr val="bg2">
                    <a:lumMod val="50000"/>
                  </a:schemeClr>
                </a:solidFill>
              </a:rPr>
              <a:t>探寻关于苏州河的记忆</a:t>
            </a:r>
            <a:endParaRPr lang="zh-CN" altLang="en-US">
              <a:solidFill>
                <a:schemeClr val="bg2">
                  <a:lumMod val="50000"/>
                </a:schemeClr>
              </a:solidFill>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grpSp>
        <p:nvGrpSpPr>
          <p:cNvPr id="19" name="组合 18"/>
          <p:cNvGrpSpPr/>
          <p:nvPr>
            <p:custDataLst>
              <p:tags r:id="rId2"/>
            </p:custDataLst>
          </p:nvPr>
        </p:nvGrpSpPr>
        <p:grpSpPr>
          <a:xfrm>
            <a:off x="152827" y="104775"/>
            <a:ext cx="11901060" cy="268446"/>
            <a:chOff x="152827" y="104775"/>
            <a:chExt cx="11901060" cy="268446"/>
          </a:xfrm>
        </p:grpSpPr>
        <p:sp>
          <p:nvSpPr>
            <p:cNvPr id="20" name="等腰三角形 19"/>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23" name="等腰三角形 22"/>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3" name="文本框 2"/>
          <p:cNvSpPr txBox="1"/>
          <p:nvPr>
            <p:custDataLst>
              <p:tags r:id="rId7"/>
            </p:custDataLst>
          </p:nvPr>
        </p:nvSpPr>
        <p:spPr>
          <a:xfrm>
            <a:off x="824865" y="1539240"/>
            <a:ext cx="4592955" cy="160591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fontAlgn="auto">
              <a:lnSpc>
                <a:spcPct val="150000"/>
              </a:lnSpc>
              <a:spcBef>
                <a:spcPts val="1000"/>
              </a:spcBef>
            </a:pPr>
            <a:r>
              <a:rPr lang="zh-CN" altLang="en-US">
                <a:solidFill>
                  <a:schemeClr val="tx1">
                    <a:lumMod val="65000"/>
                    <a:lumOff val="35000"/>
                  </a:schemeClr>
                </a:solidFill>
                <a:uFillTx/>
                <a:latin typeface="Arial" panose="020B0604020202020204" pitchFamily="34" charset="0"/>
                <a:ea typeface="微软雅黑" panose="020B0503020204020204" charset="-122"/>
                <a:sym typeface="+mn-ea"/>
              </a:rPr>
              <a:t>▼调查目的：</a:t>
            </a:r>
            <a:endParaRPr lang="zh-CN" altLang="en-US">
              <a:solidFill>
                <a:schemeClr val="tx1">
                  <a:lumMod val="65000"/>
                  <a:lumOff val="35000"/>
                </a:schemeClr>
              </a:solidFill>
              <a:uFillTx/>
              <a:latin typeface="Arial" panose="020B0604020202020204" pitchFamily="34" charset="0"/>
              <a:ea typeface="微软雅黑" panose="020B0503020204020204" charset="-122"/>
              <a:sym typeface="+mn-ea"/>
            </a:endParaRPr>
          </a:p>
          <a:p>
            <a:pPr indent="457200" fontAlgn="auto">
              <a:lnSpc>
                <a:spcPct val="150000"/>
              </a:lnSpc>
              <a:spcBef>
                <a:spcPts val="1000"/>
              </a:spcBef>
            </a:pPr>
            <a:r>
              <a:rPr lang="en-US" altLang="zh-CN">
                <a:solidFill>
                  <a:schemeClr val="tx1">
                    <a:lumMod val="65000"/>
                    <a:lumOff val="35000"/>
                  </a:schemeClr>
                </a:solidFill>
                <a:uFillTx/>
                <a:latin typeface="Arial" panose="020B0604020202020204" pitchFamily="34" charset="0"/>
                <a:ea typeface="微软雅黑" panose="020B0503020204020204" charset="-122"/>
                <a:sym typeface="+mn-ea"/>
              </a:rPr>
              <a:t>    </a:t>
            </a:r>
            <a:r>
              <a:rPr lang="zh-CN" altLang="en-US">
                <a:solidFill>
                  <a:schemeClr val="tx1">
                    <a:lumMod val="65000"/>
                    <a:lumOff val="35000"/>
                  </a:schemeClr>
                </a:solidFill>
                <a:uFillTx/>
                <a:latin typeface="Arial" panose="020B0604020202020204" pitchFamily="34" charset="0"/>
                <a:ea typeface="微软雅黑" panose="020B0503020204020204" charset="-122"/>
                <a:sym typeface="+mn-ea"/>
              </a:rPr>
              <a:t>调查人们对于苏州河治理的理解程度</a:t>
            </a:r>
            <a:endParaRPr lang="zh-CN" altLang="en-US">
              <a:solidFill>
                <a:schemeClr val="tx1">
                  <a:lumMod val="65000"/>
                  <a:lumOff val="35000"/>
                </a:schemeClr>
              </a:solidFill>
              <a:uFillTx/>
              <a:latin typeface="Arial" panose="020B0604020202020204" pitchFamily="34" charset="0"/>
              <a:ea typeface="微软雅黑" panose="020B0503020204020204" charset="-122"/>
              <a:sym typeface="+mn-ea"/>
            </a:endParaRPr>
          </a:p>
          <a:p>
            <a:pPr indent="457200" fontAlgn="auto">
              <a:lnSpc>
                <a:spcPct val="150000"/>
              </a:lnSpc>
              <a:spcBef>
                <a:spcPts val="1000"/>
              </a:spcBef>
            </a:pPr>
            <a:endParaRPr lang="zh-CN" altLang="en-US">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13" name="文本框 12"/>
          <p:cNvSpPr txBox="1"/>
          <p:nvPr>
            <p:custDataLst>
              <p:tags r:id="rId8"/>
            </p:custDataLst>
          </p:nvPr>
        </p:nvSpPr>
        <p:spPr>
          <a:xfrm>
            <a:off x="608400" y="608400"/>
            <a:ext cx="10970823"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a:latin typeface="Arial" panose="020B0604020202020204" pitchFamily="34" charset="0"/>
                <a:sym typeface="+mn-ea"/>
              </a:rPr>
              <a:t>问卷调查</a:t>
            </a:r>
            <a:endParaRPr lang="zh-CN" altLang="en-US">
              <a:latin typeface="Arial" panose="020B0604020202020204" pitchFamily="34" charset="0"/>
            </a:endParaRPr>
          </a:p>
        </p:txBody>
      </p:sp>
      <p:sp>
        <p:nvSpPr>
          <p:cNvPr id="4" name="文本框 3"/>
          <p:cNvSpPr txBox="1"/>
          <p:nvPr>
            <p:custDataLst>
              <p:tags r:id="rId9"/>
            </p:custDataLst>
          </p:nvPr>
        </p:nvSpPr>
        <p:spPr>
          <a:xfrm>
            <a:off x="824230" y="3145155"/>
            <a:ext cx="4593590" cy="127571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algn="l" fontAlgn="auto">
              <a:lnSpc>
                <a:spcPct val="150000"/>
              </a:lnSpc>
              <a:spcBef>
                <a:spcPts val="1000"/>
              </a:spcBef>
              <a:buClrTx/>
              <a:buSzTx/>
              <a:buNone/>
            </a:pPr>
            <a:r>
              <a:rPr lang="zh-CN" altLang="en-US">
                <a:solidFill>
                  <a:schemeClr val="tx1">
                    <a:lumMod val="65000"/>
                    <a:lumOff val="35000"/>
                  </a:schemeClr>
                </a:solidFill>
                <a:uFillTx/>
                <a:latin typeface="Arial" panose="020B0604020202020204" pitchFamily="34" charset="0"/>
                <a:ea typeface="微软雅黑" panose="020B0503020204020204" charset="-122"/>
                <a:sym typeface="+mn-ea"/>
              </a:rPr>
              <a:t>▼</a:t>
            </a:r>
            <a:r>
              <a:rPr lang="zh-CN" altLang="en-US" sz="1800">
                <a:solidFill>
                  <a:schemeClr val="tx1">
                    <a:lumMod val="65000"/>
                    <a:lumOff val="35000"/>
                  </a:schemeClr>
                </a:solidFill>
                <a:uFillTx/>
                <a:latin typeface="Arial" panose="020B0604020202020204" pitchFamily="34" charset="0"/>
                <a:ea typeface="微软雅黑" panose="020B0503020204020204" charset="-122"/>
                <a:sym typeface="+mn-ea"/>
              </a:rPr>
              <a:t>调查对象年龄结构：</a:t>
            </a:r>
            <a:endParaRPr lang="zh-CN" altLang="en-US" sz="1800">
              <a:solidFill>
                <a:schemeClr val="tx1">
                  <a:lumMod val="65000"/>
                  <a:lumOff val="35000"/>
                </a:schemeClr>
              </a:solidFill>
              <a:uFillTx/>
              <a:latin typeface="Arial" panose="020B0604020202020204" pitchFamily="34" charset="0"/>
              <a:ea typeface="微软雅黑" panose="020B0503020204020204" charset="-122"/>
              <a:sym typeface="+mn-ea"/>
            </a:endParaRPr>
          </a:p>
          <a:p>
            <a:pPr indent="457200" algn="l" fontAlgn="auto">
              <a:lnSpc>
                <a:spcPct val="150000"/>
              </a:lnSpc>
              <a:spcBef>
                <a:spcPts val="1000"/>
              </a:spcBef>
              <a:buClrTx/>
              <a:buSzTx/>
              <a:buNone/>
            </a:pPr>
            <a:r>
              <a:rPr lang="en-US" altLang="zh-CN" sz="1800">
                <a:solidFill>
                  <a:schemeClr val="tx1">
                    <a:lumMod val="65000"/>
                    <a:lumOff val="35000"/>
                  </a:schemeClr>
                </a:solidFill>
                <a:uFillTx/>
                <a:latin typeface="Arial" panose="020B0604020202020204" pitchFamily="34" charset="0"/>
                <a:ea typeface="微软雅黑" panose="020B0503020204020204" charset="-122"/>
                <a:sym typeface="+mn-ea"/>
              </a:rPr>
              <a:t>    </a:t>
            </a:r>
            <a:r>
              <a:rPr lang="zh-CN" altLang="en-US" sz="1800">
                <a:solidFill>
                  <a:schemeClr val="tx1">
                    <a:lumMod val="65000"/>
                    <a:lumOff val="35000"/>
                  </a:schemeClr>
                </a:solidFill>
                <a:uFillTx/>
                <a:latin typeface="Arial" panose="020B0604020202020204" pitchFamily="34" charset="0"/>
                <a:ea typeface="微软雅黑" panose="020B0503020204020204" charset="-122"/>
                <a:sym typeface="+mn-ea"/>
              </a:rPr>
              <a:t>其中年龄段在18~30岁的对象占大多数，达到93%之高。</a:t>
            </a:r>
            <a:endParaRPr lang="zh-CN" altLang="en-US" sz="1800">
              <a:solidFill>
                <a:schemeClr val="tx1">
                  <a:lumMod val="65000"/>
                  <a:lumOff val="35000"/>
                </a:schemeClr>
              </a:solidFill>
              <a:uFillTx/>
              <a:latin typeface="Arial" panose="020B0604020202020204" pitchFamily="34" charset="0"/>
              <a:ea typeface="微软雅黑" panose="020B0503020204020204" charset="-122"/>
              <a:sym typeface="+mn-ea"/>
            </a:endParaRPr>
          </a:p>
          <a:p>
            <a:pPr indent="457200" fontAlgn="auto">
              <a:lnSpc>
                <a:spcPct val="150000"/>
              </a:lnSpc>
              <a:spcBef>
                <a:spcPts val="1000"/>
              </a:spcBef>
            </a:pPr>
            <a:endParaRPr lang="zh-CN" altLang="en-US" sz="1400">
              <a:solidFill>
                <a:schemeClr val="tx1">
                  <a:lumMod val="65000"/>
                  <a:lumOff val="35000"/>
                </a:schemeClr>
              </a:solidFill>
              <a:uFillTx/>
              <a:latin typeface="Arial" panose="020B0604020202020204" pitchFamily="34" charset="0"/>
              <a:ea typeface="微软雅黑" panose="020B0503020204020204" charset="-122"/>
              <a:sym typeface="+mn-ea"/>
            </a:endParaRPr>
          </a:p>
        </p:txBody>
      </p:sp>
      <p:pic>
        <p:nvPicPr>
          <p:cNvPr id="8" name="图片 7" descr="chart"/>
          <p:cNvPicPr>
            <a:picLocks noChangeAspect="1"/>
          </p:cNvPicPr>
          <p:nvPr/>
        </p:nvPicPr>
        <p:blipFill>
          <a:blip r:embed="rId10"/>
          <a:srcRect l="14579" r="22831"/>
          <a:stretch>
            <a:fillRect/>
          </a:stretch>
        </p:blipFill>
        <p:spPr>
          <a:xfrm>
            <a:off x="7388225" y="1501140"/>
            <a:ext cx="3896360" cy="3601720"/>
          </a:xfrm>
          <a:prstGeom prst="rect">
            <a:avLst/>
          </a:prstGeom>
        </p:spPr>
      </p:pic>
      <p:sp>
        <p:nvSpPr>
          <p:cNvPr id="18" name="矩形 17"/>
          <p:cNvSpPr/>
          <p:nvPr/>
        </p:nvSpPr>
        <p:spPr>
          <a:xfrm>
            <a:off x="588645" y="1501140"/>
            <a:ext cx="5746750" cy="3640455"/>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8740140" y="5141595"/>
            <a:ext cx="1501140" cy="275590"/>
          </a:xfrm>
          <a:prstGeom prst="rect">
            <a:avLst/>
          </a:prstGeom>
          <a:noFill/>
        </p:spPr>
        <p:txBody>
          <a:bodyPr wrap="square" rtlCol="0">
            <a:spAutoFit/>
          </a:bodyPr>
          <a:p>
            <a:r>
              <a:rPr lang="zh-CN" altLang="en-US" sz="1200">
                <a:solidFill>
                  <a:schemeClr val="bg2">
                    <a:lumMod val="50000"/>
                  </a:schemeClr>
                </a:solidFill>
              </a:rPr>
              <a:t>调查对象年龄分布</a:t>
            </a:r>
            <a:endParaRPr lang="zh-CN" altLang="en-US" sz="1200">
              <a:solidFill>
                <a:schemeClr val="bg2">
                  <a:lumMod val="50000"/>
                </a:schemeClr>
              </a:solidFill>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grpSp>
        <p:nvGrpSpPr>
          <p:cNvPr id="19" name="组合 18"/>
          <p:cNvGrpSpPr/>
          <p:nvPr>
            <p:custDataLst>
              <p:tags r:id="rId2"/>
            </p:custDataLst>
          </p:nvPr>
        </p:nvGrpSpPr>
        <p:grpSpPr>
          <a:xfrm>
            <a:off x="152827" y="104775"/>
            <a:ext cx="11901060" cy="268446"/>
            <a:chOff x="152827" y="104775"/>
            <a:chExt cx="11901060" cy="268446"/>
          </a:xfrm>
        </p:grpSpPr>
        <p:sp>
          <p:nvSpPr>
            <p:cNvPr id="20" name="等腰三角形 19"/>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23" name="等腰三角形 22"/>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cxnSp>
        <p:nvCxnSpPr>
          <p:cNvPr id="2" name="直接连接符 1"/>
          <p:cNvCxnSpPr/>
          <p:nvPr>
            <p:custDataLst>
              <p:tags r:id="rId7"/>
            </p:custDataLst>
          </p:nvPr>
        </p:nvCxnSpPr>
        <p:spPr>
          <a:xfrm>
            <a:off x="7999897" y="203962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8"/>
            </p:custDataLst>
          </p:nvPr>
        </p:nvSpPr>
        <p:spPr>
          <a:xfrm>
            <a:off x="676275" y="1539240"/>
            <a:ext cx="3293110" cy="25514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fontAlgn="auto">
              <a:lnSpc>
                <a:spcPct val="150000"/>
              </a:lnSpc>
              <a:spcBef>
                <a:spcPts val="1000"/>
              </a:spcBef>
            </a:pPr>
            <a:r>
              <a:rPr lang="zh-CN" altLang="en-US" sz="1400">
                <a:solidFill>
                  <a:schemeClr val="tx1">
                    <a:lumMod val="65000"/>
                    <a:lumOff val="35000"/>
                  </a:schemeClr>
                </a:solidFill>
                <a:uFillTx/>
                <a:latin typeface="Arial" panose="020B0604020202020204" pitchFamily="34" charset="0"/>
                <a:ea typeface="微软雅黑" panose="020B0503020204020204" charset="-122"/>
                <a:sym typeface="+mn-ea"/>
              </a:rPr>
              <a:t>从调查中我们得知76%的调查对象并不居住在苏州河周边，基于这一结果我们将调查结果进行交叉分析，将苏州河与其他河流水系进行比较可知，</a:t>
            </a:r>
            <a:r>
              <a:rPr lang="zh-CN" altLang="en-US" sz="1400">
                <a:solidFill>
                  <a:schemeClr val="tx1">
                    <a:lumMod val="65000"/>
                    <a:lumOff val="35000"/>
                  </a:schemeClr>
                </a:solidFill>
                <a:uFillTx/>
                <a:latin typeface="Arial" panose="020B0604020202020204" pitchFamily="34" charset="0"/>
                <a:ea typeface="微软雅黑" panose="020B0503020204020204" charset="-122"/>
                <a:sym typeface="+mn-ea"/>
              </a:rPr>
              <a:t>苏州河治理的成效在河流治理中处于前列水平，苏州河沿岸居民也更能感受到其治理过程与现状。</a:t>
            </a:r>
            <a:endParaRPr lang="zh-CN" altLang="en-US" sz="1400">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6" name="文本框 5"/>
          <p:cNvSpPr txBox="1"/>
          <p:nvPr>
            <p:custDataLst>
              <p:tags r:id="rId9"/>
            </p:custDataLst>
          </p:nvPr>
        </p:nvSpPr>
        <p:spPr>
          <a:xfrm>
            <a:off x="4470400" y="4033520"/>
            <a:ext cx="3252470" cy="1859280"/>
          </a:xfrm>
          <a:prstGeom prst="rect">
            <a:avLst/>
          </a:prstGeom>
          <a:noFill/>
        </p:spPr>
        <p:txBody>
          <a:bodyPr wrap="square" rtlCol="0">
            <a:normAutofit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fontAlgn="auto">
              <a:lnSpc>
                <a:spcPct val="150000"/>
              </a:lnSpc>
              <a:spcBef>
                <a:spcPts val="1000"/>
              </a:spcBef>
            </a:pPr>
            <a:r>
              <a:rPr lang="zh-CN" altLang="en-US" sz="1400">
                <a:solidFill>
                  <a:schemeClr val="tx1">
                    <a:lumMod val="65000"/>
                    <a:lumOff val="35000"/>
                  </a:schemeClr>
                </a:solidFill>
                <a:uFillTx/>
                <a:latin typeface="Arial" panose="020B0604020202020204" pitchFamily="34" charset="0"/>
                <a:ea typeface="微软雅黑" panose="020B0503020204020204" charset="-122"/>
                <a:sym typeface="+mn-ea"/>
              </a:rPr>
              <a:t>关于苏州河治理方法、治理措施等设问，各选项占比相对均衡。得知民众对这些治理手段都较为认可，可见，对于苏州河的治理措施并不是单一化的，需要各领域，多方面的综合努力。</a:t>
            </a:r>
            <a:endPar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9" name="文本框 8"/>
          <p:cNvSpPr txBox="1"/>
          <p:nvPr>
            <p:custDataLst>
              <p:tags r:id="rId10"/>
            </p:custDataLst>
          </p:nvPr>
        </p:nvSpPr>
        <p:spPr>
          <a:xfrm>
            <a:off x="8224520" y="1848485"/>
            <a:ext cx="3365500" cy="1875790"/>
          </a:xfrm>
          <a:prstGeom prst="rect">
            <a:avLst/>
          </a:prstGeom>
          <a:noFill/>
        </p:spPr>
        <p:txBody>
          <a:bodyPr wrap="square" rtlCol="0">
            <a:normAutofit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fontAlgn="auto">
              <a:lnSpc>
                <a:spcPct val="150000"/>
              </a:lnSpc>
              <a:spcBef>
                <a:spcPts val="1000"/>
              </a:spcBef>
            </a:pPr>
            <a:r>
              <a:rPr lang="zh-CN" altLang="en-US" sz="1400">
                <a:solidFill>
                  <a:schemeClr val="tx1">
                    <a:lumMod val="65000"/>
                    <a:lumOff val="35000"/>
                  </a:schemeClr>
                </a:solidFill>
                <a:uFillTx/>
                <a:latin typeface="Arial" panose="020B0604020202020204" pitchFamily="34" charset="0"/>
                <a:ea typeface="微软雅黑" panose="020B0503020204020204" charset="-122"/>
                <a:sym typeface="+mn-ea"/>
              </a:rPr>
              <a:t>通过排序题的方式，我们了解了民众对苏州河的未来发展中应该加强建设方面的需求顺序，</a:t>
            </a:r>
            <a:r>
              <a:rPr lang="en-US" altLang="zh-CN" sz="1400">
                <a:solidFill>
                  <a:schemeClr val="tx1">
                    <a:lumMod val="65000"/>
                    <a:lumOff val="35000"/>
                  </a:schemeClr>
                </a:solidFill>
                <a:uFillTx/>
                <a:latin typeface="Arial" panose="020B0604020202020204" pitchFamily="34" charset="0"/>
                <a:ea typeface="微软雅黑" panose="020B0503020204020204" charset="-122"/>
                <a:sym typeface="+mn-ea"/>
              </a:rPr>
              <a:t>“</a:t>
            </a:r>
            <a:r>
              <a:rPr lang="zh-CN" altLang="en-US" sz="1400">
                <a:solidFill>
                  <a:schemeClr val="tx1">
                    <a:lumMod val="65000"/>
                    <a:lumOff val="35000"/>
                  </a:schemeClr>
                </a:solidFill>
                <a:uFillTx/>
                <a:latin typeface="Arial" panose="020B0604020202020204" pitchFamily="34" charset="0"/>
                <a:ea typeface="微软雅黑" panose="020B0503020204020204" charset="-122"/>
                <a:sym typeface="+mn-ea"/>
              </a:rPr>
              <a:t>加强水质量检测与治理</a:t>
            </a:r>
            <a:r>
              <a:rPr lang="en-US" altLang="zh-CN" sz="1400">
                <a:solidFill>
                  <a:schemeClr val="tx1">
                    <a:lumMod val="65000"/>
                    <a:lumOff val="35000"/>
                  </a:schemeClr>
                </a:solidFill>
                <a:uFillTx/>
                <a:latin typeface="Arial" panose="020B0604020202020204" pitchFamily="34" charset="0"/>
                <a:ea typeface="微软雅黑" panose="020B0503020204020204" charset="-122"/>
                <a:sym typeface="+mn-ea"/>
              </a:rPr>
              <a:t>”</a:t>
            </a:r>
            <a:r>
              <a:rPr lang="zh-CN" altLang="en-US" sz="1400">
                <a:solidFill>
                  <a:schemeClr val="tx1">
                    <a:lumMod val="65000"/>
                    <a:lumOff val="35000"/>
                  </a:schemeClr>
                </a:solidFill>
                <a:uFillTx/>
                <a:latin typeface="Arial" panose="020B0604020202020204" pitchFamily="34" charset="0"/>
                <a:ea typeface="微软雅黑" panose="020B0503020204020204" charset="-122"/>
                <a:sym typeface="+mn-ea"/>
              </a:rPr>
              <a:t>和“加强沿岸污水排放监管力度“获得了较高的支持度。可见人们更加关注切实有效的预防治理措施。</a:t>
            </a:r>
            <a:endParaRPr lang="zh-CN" altLang="en-US" sz="1400">
              <a:solidFill>
                <a:schemeClr val="tx1">
                  <a:lumMod val="65000"/>
                  <a:lumOff val="35000"/>
                </a:schemeClr>
              </a:solidFill>
              <a:uFillTx/>
              <a:latin typeface="Arial" panose="020B0604020202020204" pitchFamily="34" charset="0"/>
              <a:ea typeface="微软雅黑" panose="020B0503020204020204" charset="-122"/>
              <a:sym typeface="+mn-ea"/>
            </a:endParaRPr>
          </a:p>
        </p:txBody>
      </p:sp>
      <p:cxnSp>
        <p:nvCxnSpPr>
          <p:cNvPr id="12" name="直接连接符 11"/>
          <p:cNvCxnSpPr/>
          <p:nvPr>
            <p:custDataLst>
              <p:tags r:id="rId11"/>
            </p:custDataLst>
          </p:nvPr>
        </p:nvCxnSpPr>
        <p:spPr>
          <a:xfrm>
            <a:off x="4194042" y="203962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12"/>
            </p:custDataLst>
          </p:nvPr>
        </p:nvSpPr>
        <p:spPr>
          <a:xfrm>
            <a:off x="608400" y="608400"/>
            <a:ext cx="10970823"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a:latin typeface="Arial" panose="020B0604020202020204" pitchFamily="34" charset="0"/>
                <a:sym typeface="+mn-ea"/>
              </a:rPr>
              <a:t>问卷分析</a:t>
            </a:r>
            <a:endParaRPr lang="zh-CN" altLang="en-US">
              <a:latin typeface="Arial" panose="020B0604020202020204" pitchFamily="34" charset="0"/>
            </a:endParaRPr>
          </a:p>
        </p:txBody>
      </p:sp>
      <p:pic>
        <p:nvPicPr>
          <p:cNvPr id="785355921" name="图片 1"/>
          <p:cNvPicPr>
            <a:picLocks noChangeAspect="1"/>
          </p:cNvPicPr>
          <p:nvPr>
            <p:custDataLst>
              <p:tags r:id="rId13"/>
            </p:custDataLst>
          </p:nvPr>
        </p:nvPicPr>
        <p:blipFill>
          <a:blip r:embed="rId14">
            <a:clrChange>
              <a:clrFrom>
                <a:srgbClr val="FFFFFF">
                  <a:alpha val="100000"/>
                </a:srgbClr>
              </a:clrFrom>
              <a:clrTo>
                <a:srgbClr val="FFFFFF">
                  <a:alpha val="100000"/>
                  <a:alpha val="0"/>
                </a:srgbClr>
              </a:clrTo>
            </a:clrChange>
          </a:blip>
          <a:srcRect r="7411"/>
          <a:stretch>
            <a:fillRect/>
          </a:stretch>
        </p:blipFill>
        <p:spPr>
          <a:xfrm>
            <a:off x="753745" y="4257040"/>
            <a:ext cx="3215640" cy="1525270"/>
          </a:xfrm>
          <a:prstGeom prst="rect">
            <a:avLst/>
          </a:prstGeom>
        </p:spPr>
      </p:pic>
      <p:pic>
        <p:nvPicPr>
          <p:cNvPr id="671619828" name="图片 1"/>
          <p:cNvPicPr>
            <a:picLocks noChangeAspect="1"/>
          </p:cNvPicPr>
          <p:nvPr>
            <p:custDataLst>
              <p:tags r:id="rId15"/>
            </p:custDataLst>
          </p:nvPr>
        </p:nvPicPr>
        <p:blipFill>
          <a:blip r:embed="rId16">
            <a:clrChange>
              <a:clrFrom>
                <a:srgbClr val="FFFFFF">
                  <a:alpha val="100000"/>
                </a:srgbClr>
              </a:clrFrom>
              <a:clrTo>
                <a:srgbClr val="FFFFFF">
                  <a:alpha val="100000"/>
                  <a:alpha val="0"/>
                </a:srgbClr>
              </a:clrTo>
            </a:clrChange>
          </a:blip>
          <a:stretch>
            <a:fillRect/>
          </a:stretch>
        </p:blipFill>
        <p:spPr>
          <a:xfrm>
            <a:off x="4300538" y="1539240"/>
            <a:ext cx="3592195" cy="1875790"/>
          </a:xfrm>
          <a:prstGeom prst="rect">
            <a:avLst/>
          </a:prstGeom>
        </p:spPr>
      </p:pic>
      <p:pic>
        <p:nvPicPr>
          <p:cNvPr id="2019917496" name="图片 1"/>
          <p:cNvPicPr>
            <a:picLocks noChangeAspect="1"/>
          </p:cNvPicPr>
          <p:nvPr>
            <p:custDataLst>
              <p:tags r:id="rId17"/>
            </p:custDataLst>
          </p:nvPr>
        </p:nvPicPr>
        <p:blipFill>
          <a:blip r:embed="rId18">
            <a:clrChange>
              <a:clrFrom>
                <a:srgbClr val="FFFFFF">
                  <a:alpha val="100000"/>
                </a:srgbClr>
              </a:clrFrom>
              <a:clrTo>
                <a:srgbClr val="FFFFFF">
                  <a:alpha val="100000"/>
                  <a:alpha val="0"/>
                </a:srgbClr>
              </a:clrTo>
            </a:clrChange>
          </a:blip>
          <a:stretch>
            <a:fillRect/>
          </a:stretch>
        </p:blipFill>
        <p:spPr>
          <a:xfrm>
            <a:off x="8276590" y="4257040"/>
            <a:ext cx="3425825" cy="1362075"/>
          </a:xfrm>
          <a:prstGeom prst="rect">
            <a:avLst/>
          </a:prstGeom>
        </p:spPr>
      </p:pic>
      <p:sp>
        <p:nvSpPr>
          <p:cNvPr id="5" name="文本框 4"/>
          <p:cNvSpPr txBox="1"/>
          <p:nvPr>
            <p:custDataLst>
              <p:tags r:id="rId19"/>
            </p:custDataLst>
          </p:nvPr>
        </p:nvSpPr>
        <p:spPr>
          <a:xfrm>
            <a:off x="1128395" y="5782310"/>
            <a:ext cx="2466340" cy="275590"/>
          </a:xfrm>
          <a:prstGeom prst="rect">
            <a:avLst/>
          </a:prstGeom>
          <a:noFill/>
        </p:spPr>
        <p:txBody>
          <a:bodyPr wrap="square" rtlCol="0">
            <a:spAutoFit/>
          </a:bodyPr>
          <a:p>
            <a:pPr algn="ctr"/>
            <a:r>
              <a:rPr lang="zh-CN" altLang="en-US" sz="1200">
                <a:solidFill>
                  <a:schemeClr val="bg2">
                    <a:lumMod val="50000"/>
                  </a:schemeClr>
                </a:solidFill>
              </a:rPr>
              <a:t>住所附近河道是否清澈</a:t>
            </a:r>
            <a:endParaRPr lang="zh-CN" altLang="en-US" sz="1200">
              <a:solidFill>
                <a:schemeClr val="bg2">
                  <a:lumMod val="50000"/>
                </a:schemeClr>
              </a:solidFill>
            </a:endParaRPr>
          </a:p>
        </p:txBody>
      </p:sp>
      <p:sp>
        <p:nvSpPr>
          <p:cNvPr id="15" name="文本框 14"/>
          <p:cNvSpPr txBox="1"/>
          <p:nvPr>
            <p:custDataLst>
              <p:tags r:id="rId20"/>
            </p:custDataLst>
          </p:nvPr>
        </p:nvSpPr>
        <p:spPr>
          <a:xfrm>
            <a:off x="4860290" y="3415030"/>
            <a:ext cx="2466340" cy="275590"/>
          </a:xfrm>
          <a:prstGeom prst="rect">
            <a:avLst/>
          </a:prstGeom>
          <a:noFill/>
        </p:spPr>
        <p:txBody>
          <a:bodyPr wrap="square" rtlCol="0">
            <a:spAutoFit/>
          </a:bodyPr>
          <a:p>
            <a:pPr algn="ctr"/>
            <a:r>
              <a:rPr lang="zh-CN" altLang="en-US" sz="1200">
                <a:solidFill>
                  <a:schemeClr val="bg2">
                    <a:lumMod val="50000"/>
                  </a:schemeClr>
                </a:solidFill>
              </a:rPr>
              <a:t>对苏州河治理措施了解程度</a:t>
            </a:r>
            <a:endParaRPr lang="zh-CN" altLang="en-US" sz="1200">
              <a:solidFill>
                <a:schemeClr val="bg2">
                  <a:lumMod val="50000"/>
                </a:schemeClr>
              </a:solidFill>
            </a:endParaRPr>
          </a:p>
        </p:txBody>
      </p:sp>
      <p:sp>
        <p:nvSpPr>
          <p:cNvPr id="16" name="文本框 15"/>
          <p:cNvSpPr txBox="1"/>
          <p:nvPr>
            <p:custDataLst>
              <p:tags r:id="rId21"/>
            </p:custDataLst>
          </p:nvPr>
        </p:nvSpPr>
        <p:spPr>
          <a:xfrm>
            <a:off x="8756015" y="5782310"/>
            <a:ext cx="2466340" cy="275590"/>
          </a:xfrm>
          <a:prstGeom prst="rect">
            <a:avLst/>
          </a:prstGeom>
          <a:noFill/>
        </p:spPr>
        <p:txBody>
          <a:bodyPr wrap="square" rtlCol="0">
            <a:spAutoFit/>
          </a:bodyPr>
          <a:p>
            <a:pPr algn="ctr"/>
            <a:r>
              <a:rPr lang="zh-CN" altLang="en-US" sz="1200">
                <a:solidFill>
                  <a:schemeClr val="bg2">
                    <a:lumMod val="50000"/>
                  </a:schemeClr>
                </a:solidFill>
              </a:rPr>
              <a:t>对未来建设的需求顺序</a:t>
            </a:r>
            <a:endParaRPr lang="zh-CN" altLang="en-US" sz="1200">
              <a:solidFill>
                <a:schemeClr val="bg2">
                  <a:lumMod val="50000"/>
                </a:schemeClr>
              </a:solidFill>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latin typeface="Arial" panose="020B0604020202020204" pitchFamily="34" charset="0"/>
              <a:ea typeface="微软雅黑" panose="020B0503020204020204" charset="-122"/>
            </a:endParaRPr>
          </a:p>
        </p:txBody>
      </p:sp>
      <p:grpSp>
        <p:nvGrpSpPr>
          <p:cNvPr id="10" name="组合 9"/>
          <p:cNvGrpSpPr/>
          <p:nvPr>
            <p:custDataLst>
              <p:tags r:id="rId2"/>
            </p:custDataLst>
          </p:nvPr>
        </p:nvGrpSpPr>
        <p:grpSpPr>
          <a:xfrm>
            <a:off x="152827" y="104775"/>
            <a:ext cx="11901060" cy="268446"/>
            <a:chOff x="152827" y="104775"/>
            <a:chExt cx="11901060" cy="268446"/>
          </a:xfrm>
        </p:grpSpPr>
        <p:sp>
          <p:nvSpPr>
            <p:cNvPr id="11" name="等腰三角形 10"/>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14" name="等腰三角形 13"/>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4" name="文本框 23"/>
          <p:cNvSpPr txBox="1"/>
          <p:nvPr>
            <p:custDataLst>
              <p:tags r:id="rId7"/>
            </p:custDataLst>
          </p:nvPr>
        </p:nvSpPr>
        <p:spPr>
          <a:xfrm>
            <a:off x="2228850" y="4894580"/>
            <a:ext cx="7734935" cy="1821815"/>
          </a:xfrm>
          <a:prstGeom prst="rect">
            <a:avLst/>
          </a:prstGeom>
          <a:noFill/>
        </p:spPr>
        <p:txBody>
          <a:bodyPr wrap="square" rtlCol="0">
            <a:normAutofit fontScale="90000"/>
          </a:bodyPr>
          <a:lstStyle/>
          <a:p>
            <a:pPr indent="457200">
              <a:lnSpc>
                <a:spcPct val="150000"/>
              </a:lnSpc>
              <a:spcBef>
                <a:spcPts val="0"/>
              </a:spcBef>
              <a:spcAft>
                <a:spcPts val="1000"/>
              </a:spcAft>
            </a:pPr>
            <a:r>
              <a:rPr lang="zh-CN" altLang="en-US" sz="1600">
                <a:solidFill>
                  <a:schemeClr val="tx1">
                    <a:lumMod val="65000"/>
                    <a:lumOff val="35000"/>
                  </a:schemeClr>
                </a:solidFill>
                <a:latin typeface="Arial" panose="020B0604020202020204" pitchFamily="34" charset="0"/>
                <a:ea typeface="微软雅黑" panose="020B0503020204020204" charset="-122"/>
                <a:sym typeface="+mn-ea"/>
              </a:rPr>
              <a:t>对上海而言，苏州河的生态价值不亚于黄浦江生态价值之于我们的重要性。在上世纪经历了黑暗的生态危机后，如今的苏州河已然焕发新生，再次成为了上海城市形象的代言词。苏州河治理的过程中充分展现了上海人民对于</a:t>
            </a:r>
            <a:r>
              <a:rPr lang="zh-CN" altLang="en-US" sz="1600" b="1">
                <a:solidFill>
                  <a:schemeClr val="accent1">
                    <a:lumMod val="75000"/>
                  </a:schemeClr>
                </a:solidFill>
                <a:latin typeface="Arial" panose="020B0604020202020204" pitchFamily="34" charset="0"/>
                <a:ea typeface="微软雅黑" panose="020B0503020204020204" charset="-122"/>
                <a:sym typeface="+mn-ea"/>
              </a:rPr>
              <a:t>环境保护的重视以及生态意识的重要转变</a:t>
            </a:r>
            <a:r>
              <a:rPr lang="zh-CN" altLang="en-US" sz="1600">
                <a:solidFill>
                  <a:schemeClr val="tx1">
                    <a:lumMod val="65000"/>
                    <a:lumOff val="35000"/>
                  </a:schemeClr>
                </a:solidFill>
                <a:latin typeface="Arial" panose="020B0604020202020204" pitchFamily="34" charset="0"/>
                <a:ea typeface="微软雅黑" panose="020B0503020204020204" charset="-122"/>
                <a:sym typeface="+mn-ea"/>
              </a:rPr>
              <a:t>。如今苏州河沿岸的城市发展也步入了新征程，苏州河的转型与发展也赋予了沿岸居民更美好的生活，愿上海城市发展与生态保护并进，更好的做到</a:t>
            </a:r>
            <a:r>
              <a:rPr lang="zh-CN" altLang="en-US" sz="1600" b="1">
                <a:solidFill>
                  <a:schemeClr val="accent1">
                    <a:lumMod val="75000"/>
                  </a:schemeClr>
                </a:solidFill>
                <a:latin typeface="Arial" panose="020B0604020202020204" pitchFamily="34" charset="0"/>
                <a:ea typeface="微软雅黑" panose="020B0503020204020204" charset="-122"/>
                <a:sym typeface="+mn-ea"/>
              </a:rPr>
              <a:t>“城市，让生活更美好”</a:t>
            </a:r>
            <a:r>
              <a:rPr lang="zh-CN" altLang="en-US" sz="1600">
                <a:solidFill>
                  <a:schemeClr val="tx1">
                    <a:lumMod val="65000"/>
                    <a:lumOff val="35000"/>
                  </a:schemeClr>
                </a:solidFill>
                <a:latin typeface="Arial" panose="020B0604020202020204" pitchFamily="34" charset="0"/>
                <a:ea typeface="微软雅黑" panose="020B0503020204020204" charset="-122"/>
                <a:sym typeface="+mn-ea"/>
              </a:rPr>
              <a:t>的理念。</a:t>
            </a:r>
            <a:endParaRPr lang="zh-CN" altLang="en-US" sz="1600">
              <a:solidFill>
                <a:schemeClr val="tx1">
                  <a:lumMod val="65000"/>
                  <a:lumOff val="35000"/>
                </a:schemeClr>
              </a:solidFill>
              <a:latin typeface="Arial" panose="020B0604020202020204" pitchFamily="34" charset="0"/>
              <a:ea typeface="微软雅黑" panose="020B0503020204020204" charset="-122"/>
              <a:sym typeface="+mn-ea"/>
            </a:endParaRPr>
          </a:p>
        </p:txBody>
      </p:sp>
      <p:pic>
        <p:nvPicPr>
          <p:cNvPr id="2" name="WeChat_20230617184724">
            <a:hlinkClick r:id="" action="ppaction://media"/>
          </p:cNvPr>
          <p:cNvPicPr/>
          <p:nvPr>
            <a:videoFile r:link="rId8"/>
            <p:extLst>
              <p:ext uri="{DAA4B4D4-6D71-4841-9C94-3DE7FCFB9230}">
                <p14:media xmlns:p14="http://schemas.microsoft.com/office/powerpoint/2010/main" r:embed="rId9"/>
              </p:ext>
            </p:extLst>
            <p:custDataLst>
              <p:tags r:id="rId10"/>
            </p:custDataLst>
          </p:nvPr>
        </p:nvPicPr>
        <p:blipFill>
          <a:blip r:embed="rId11"/>
          <a:stretch>
            <a:fillRect/>
          </a:stretch>
        </p:blipFill>
        <p:spPr>
          <a:xfrm>
            <a:off x="2228850" y="447040"/>
            <a:ext cx="7734300" cy="4447540"/>
          </a:xfrm>
          <a:prstGeom prst="rect">
            <a:avLst/>
          </a:prstGeom>
        </p:spPr>
      </p:pic>
      <p:sp>
        <p:nvSpPr>
          <p:cNvPr id="3" name="文本框 2"/>
          <p:cNvSpPr txBox="1"/>
          <p:nvPr>
            <p:custDataLst>
              <p:tags r:id="rId12"/>
            </p:custDataLst>
          </p:nvPr>
        </p:nvSpPr>
        <p:spPr>
          <a:xfrm>
            <a:off x="883285" y="447040"/>
            <a:ext cx="736600" cy="2137410"/>
          </a:xfrm>
          <a:prstGeom prst="rect">
            <a:avLst/>
          </a:prstGeom>
          <a:noFill/>
        </p:spPr>
        <p:txBody>
          <a:bodyPr vert="eaVert" wrap="square" rtlCol="0">
            <a:spAutoFit/>
          </a:bodyPr>
          <a:p>
            <a:r>
              <a:rPr lang="zh-CN" altLang="en-US" sz="3600" b="1" spc="100" smtClean="0">
                <a:ln w="3175">
                  <a:noFill/>
                  <a:prstDash val="dash"/>
                </a:ln>
                <a:solidFill>
                  <a:schemeClr val="tx1">
                    <a:lumMod val="75000"/>
                    <a:lumOff val="25000"/>
                  </a:schemeClr>
                </a:solidFill>
                <a:effectLst/>
                <a:uFillTx/>
                <a:latin typeface="Arial" panose="020B0604020202020204" pitchFamily="34" charset="0"/>
                <a:ea typeface="微软雅黑" panose="020B0503020204020204" charset="-122"/>
                <a:cs typeface="微软雅黑" panose="020B0503020204020204" charset="-122"/>
              </a:rPr>
              <a:t>调研总结</a:t>
            </a:r>
            <a:endParaRPr lang="zh-CN" altLang="en-US" sz="3600" b="1" spc="100" smtClean="0">
              <a:ln w="3175">
                <a:noFill/>
                <a:prstDash val="dash"/>
              </a:ln>
              <a:solidFill>
                <a:schemeClr val="tx1">
                  <a:lumMod val="75000"/>
                  <a:lumOff val="25000"/>
                </a:schemeClr>
              </a:solidFill>
              <a:effectLst/>
              <a:uFillTx/>
              <a:latin typeface="Arial" panose="020B0604020202020204" pitchFamily="34" charset="0"/>
              <a:ea typeface="微软雅黑" panose="020B0503020204020204" charset="-122"/>
              <a:cs typeface="微软雅黑" panose="020B0503020204020204" charset="-122"/>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500"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0">
              <p:cMediaNode>
                <p:cTn id="9" fill="hold" display="1">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additive="base">
                                        <p:cTn id="14" dur="1" fill="hold"/>
                                        <p:tgtEl>
                                          <p:spTgt spid="2"/>
                                        </p:tgtEl>
                                      </p:cBhvr>
                                    </p:cmd>
                                  </p:childTnLst>
                                </p:cTn>
                              </p:par>
                            </p:childTnLst>
                          </p:cTn>
                        </p:par>
                      </p:childTnLst>
                    </p:cTn>
                  </p:par>
                </p:childTnLst>
              </p:cTn>
              <p:nextCondLst>
                <p:cond evt="onClick" delay="0">
                  <p:tgtEl>
                    <p:spTgt spid="2"/>
                  </p:tgtEl>
                </p:cond>
              </p:nextCondLst>
            </p:seq>
          </p:childTnLst>
        </p:cTn>
      </p:par>
    </p:tnLst>
    <p:bldLst>
      <p:bldP spid="24" grpId="0"/>
      <p:bldP spid="2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4"/>
            <p:custDataLst>
              <p:tags r:id="rId1"/>
            </p:custDataLst>
          </p:nvPr>
        </p:nvSpPr>
        <p:spPr/>
        <p:txBody>
          <a:bodyPr/>
          <a:lstStyle/>
          <a:p>
            <a:r>
              <a:rPr lang="en-US" altLang="zh-CN"/>
              <a:t>THANKS</a:t>
            </a:r>
            <a:r>
              <a:rPr lang="zh-CN" altLang="en-US"/>
              <a:t>！</a:t>
            </a:r>
            <a:endParaRPr lang="zh-CN" altLang="en-US"/>
          </a:p>
        </p:txBody>
      </p:sp>
      <p:sp>
        <p:nvSpPr>
          <p:cNvPr id="4" name="标题 3"/>
          <p:cNvSpPr>
            <a:spLocks noGrp="1"/>
          </p:cNvSpPr>
          <p:nvPr>
            <p:ph type="title" idx="13"/>
            <p:custDataLst>
              <p:tags r:id="rId2"/>
            </p:custDataLst>
          </p:nvPr>
        </p:nvSpPr>
        <p:spPr/>
        <p:txBody>
          <a:bodyPr/>
          <a:lstStyle/>
          <a:p>
            <a:r>
              <a:rPr lang="zh-CN" altLang="en-US"/>
              <a:t>谢谢大家</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grpSp>
        <p:nvGrpSpPr>
          <p:cNvPr id="19" name="组合 18"/>
          <p:cNvGrpSpPr/>
          <p:nvPr>
            <p:custDataLst>
              <p:tags r:id="rId2"/>
            </p:custDataLst>
          </p:nvPr>
        </p:nvGrpSpPr>
        <p:grpSpPr>
          <a:xfrm>
            <a:off x="152827" y="104775"/>
            <a:ext cx="11901060" cy="268446"/>
            <a:chOff x="152827" y="104775"/>
            <a:chExt cx="11901060" cy="268446"/>
          </a:xfrm>
        </p:grpSpPr>
        <p:sp>
          <p:nvSpPr>
            <p:cNvPr id="20" name="等腰三角形 19"/>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23" name="等腰三角形 22"/>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4" name="文本框 3"/>
          <p:cNvSpPr txBox="1"/>
          <p:nvPr>
            <p:custDataLst>
              <p:tags r:id="rId7"/>
            </p:custDataLst>
          </p:nvPr>
        </p:nvSpPr>
        <p:spPr>
          <a:xfrm>
            <a:off x="531495" y="493395"/>
            <a:ext cx="3086735" cy="768350"/>
          </a:xfrm>
          <a:prstGeom prst="rect">
            <a:avLst/>
          </a:prstGeom>
          <a:noFill/>
        </p:spPr>
        <p:txBody>
          <a:bodyPr wrap="square" lIns="91440" tIns="45720" rIns="91440" bIns="45720" rtlCol="0">
            <a:noAutofit/>
          </a:bodyPr>
          <a:p>
            <a:r>
              <a:rPr lang="zh-CN" altLang="en-US" sz="4800" spc="600">
                <a:solidFill>
                  <a:schemeClr val="tx1">
                    <a:lumMod val="85000"/>
                    <a:lumOff val="15000"/>
                  </a:schemeClr>
                </a:solidFill>
                <a:uFillTx/>
                <a:latin typeface="Arial" panose="020B0604020202020204" pitchFamily="34" charset="0"/>
                <a:ea typeface="汉仪旗黑-85S" panose="00020600040101010101" pitchFamily="18" charset="-122"/>
                <a:sym typeface="Arial" panose="020B0604020202020204" pitchFamily="34" charset="0"/>
              </a:rPr>
              <a:t>小组分工</a:t>
            </a:r>
            <a:endParaRPr lang="zh-CN" altLang="en-US" sz="4800" spc="600">
              <a:solidFill>
                <a:schemeClr val="tx1">
                  <a:lumMod val="85000"/>
                  <a:lumOff val="15000"/>
                </a:schemeClr>
              </a:solidFill>
              <a:uFillTx/>
              <a:latin typeface="Arial" panose="020B0604020202020204" pitchFamily="34" charset="0"/>
              <a:ea typeface="汉仪旗黑-85S" panose="00020600040101010101" pitchFamily="18" charset="-122"/>
              <a:sym typeface="Arial" panose="020B0604020202020204" pitchFamily="34" charset="0"/>
            </a:endParaRPr>
          </a:p>
        </p:txBody>
      </p:sp>
      <p:sp>
        <p:nvSpPr>
          <p:cNvPr id="5" name="文本框 4"/>
          <p:cNvSpPr txBox="1"/>
          <p:nvPr>
            <p:custDataLst>
              <p:tags r:id="rId8"/>
            </p:custDataLst>
          </p:nvPr>
        </p:nvSpPr>
        <p:spPr>
          <a:xfrm>
            <a:off x="531495" y="1669415"/>
            <a:ext cx="5842000" cy="3364865"/>
          </a:xfrm>
          <a:prstGeom prst="rect">
            <a:avLst/>
          </a:prstGeom>
          <a:noFill/>
        </p:spPr>
        <p:txBody>
          <a:bodyPr wrap="square" rtlCol="0">
            <a:noAutofit/>
          </a:bodyPr>
          <a:p>
            <a:r>
              <a:rPr lang="zh-CN" altLang="en-US" b="1">
                <a:latin typeface="仿宋" panose="02010609060101010101" charset="-122"/>
                <a:ea typeface="仿宋" panose="02010609060101010101" charset="-122"/>
                <a:cs typeface="仿宋" panose="02010609060101010101" charset="-122"/>
              </a:rPr>
              <a:t>资料搜集</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66</a:t>
            </a:r>
            <a:r>
              <a:rPr lang="zh-CN" altLang="en-US">
                <a:latin typeface="仿宋" panose="02010609060101010101" charset="-122"/>
                <a:ea typeface="仿宋" panose="02010609060101010101" charset="-122"/>
                <a:cs typeface="仿宋" panose="02010609060101010101" charset="-122"/>
              </a:rPr>
              <a:t>裘成虎、</a:t>
            </a:r>
            <a:r>
              <a:rPr lang="en-US" altLang="zh-CN">
                <a:latin typeface="仿宋" panose="02010609060101010101" charset="-122"/>
                <a:ea typeface="仿宋" panose="02010609060101010101" charset="-122"/>
                <a:cs typeface="仿宋" panose="02010609060101010101" charset="-122"/>
              </a:rPr>
              <a:t>60</a:t>
            </a:r>
            <a:r>
              <a:rPr lang="zh-CN" altLang="en-US">
                <a:latin typeface="仿宋" panose="02010609060101010101" charset="-122"/>
                <a:ea typeface="仿宋" panose="02010609060101010101" charset="-122"/>
                <a:cs typeface="仿宋" panose="02010609060101010101" charset="-122"/>
              </a:rPr>
              <a:t>薄义博、</a:t>
            </a:r>
            <a:r>
              <a:rPr lang="en-US" altLang="zh-CN">
                <a:latin typeface="仿宋" panose="02010609060101010101" charset="-122"/>
                <a:ea typeface="仿宋" panose="02010609060101010101" charset="-122"/>
                <a:cs typeface="仿宋" panose="02010609060101010101" charset="-122"/>
              </a:rPr>
              <a:t>67</a:t>
            </a:r>
            <a:r>
              <a:rPr lang="zh-CN" altLang="en-US">
                <a:latin typeface="仿宋" panose="02010609060101010101" charset="-122"/>
                <a:ea typeface="仿宋" panose="02010609060101010101" charset="-122"/>
                <a:cs typeface="仿宋" panose="02010609060101010101" charset="-122"/>
              </a:rPr>
              <a:t>黎烨昊、</a:t>
            </a:r>
            <a:r>
              <a:rPr lang="en-US" altLang="zh-CN">
                <a:latin typeface="仿宋" panose="02010609060101010101" charset="-122"/>
                <a:ea typeface="仿宋" panose="02010609060101010101" charset="-122"/>
                <a:cs typeface="仿宋" panose="02010609060101010101" charset="-122"/>
              </a:rPr>
              <a:t>53</a:t>
            </a:r>
            <a:r>
              <a:rPr lang="zh-CN" altLang="en-US">
                <a:latin typeface="仿宋" panose="02010609060101010101" charset="-122"/>
                <a:ea typeface="仿宋" panose="02010609060101010101" charset="-122"/>
                <a:cs typeface="仿宋" panose="02010609060101010101" charset="-122"/>
              </a:rPr>
              <a:t>高铭泽</a:t>
            </a:r>
            <a:endParaRPr lang="zh-CN" altLang="en-US">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图文整理：</a:t>
            </a:r>
            <a:r>
              <a:rPr lang="en-US" altLang="zh-CN">
                <a:latin typeface="仿宋" panose="02010609060101010101" charset="-122"/>
                <a:ea typeface="仿宋" panose="02010609060101010101" charset="-122"/>
                <a:cs typeface="仿宋" panose="02010609060101010101" charset="-122"/>
              </a:rPr>
              <a:t>55</a:t>
            </a:r>
            <a:r>
              <a:rPr lang="zh-CN" altLang="en-US">
                <a:latin typeface="仿宋" panose="02010609060101010101" charset="-122"/>
                <a:ea typeface="仿宋" panose="02010609060101010101" charset="-122"/>
                <a:cs typeface="仿宋" panose="02010609060101010101" charset="-122"/>
              </a:rPr>
              <a:t>周永金、</a:t>
            </a:r>
            <a:r>
              <a:rPr lang="en-US" altLang="zh-CN">
                <a:latin typeface="仿宋" panose="02010609060101010101" charset="-122"/>
                <a:ea typeface="仿宋" panose="02010609060101010101" charset="-122"/>
                <a:cs typeface="仿宋" panose="02010609060101010101" charset="-122"/>
              </a:rPr>
              <a:t>56</a:t>
            </a:r>
            <a:r>
              <a:rPr lang="zh-CN" altLang="en-US">
                <a:latin typeface="仿宋" panose="02010609060101010101" charset="-122"/>
                <a:ea typeface="仿宋" panose="02010609060101010101" charset="-122"/>
                <a:cs typeface="仿宋" panose="02010609060101010101" charset="-122"/>
              </a:rPr>
              <a:t>赵小可</a:t>
            </a:r>
            <a:endParaRPr lang="zh-CN" altLang="en-US">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实地考察：</a:t>
            </a:r>
            <a:r>
              <a:rPr lang="en-US" altLang="zh-CN">
                <a:latin typeface="仿宋" panose="02010609060101010101" charset="-122"/>
                <a:ea typeface="仿宋" panose="02010609060101010101" charset="-122"/>
                <a:cs typeface="仿宋" panose="02010609060101010101" charset="-122"/>
              </a:rPr>
              <a:t>61</a:t>
            </a:r>
            <a:r>
              <a:rPr lang="zh-CN" altLang="en-US">
                <a:latin typeface="仿宋" panose="02010609060101010101" charset="-122"/>
                <a:ea typeface="仿宋" panose="02010609060101010101" charset="-122"/>
                <a:cs typeface="仿宋" panose="02010609060101010101" charset="-122"/>
              </a:rPr>
              <a:t>黄馨葶、</a:t>
            </a:r>
            <a:r>
              <a:rPr lang="en-US" altLang="zh-CN">
                <a:latin typeface="仿宋" panose="02010609060101010101" charset="-122"/>
                <a:ea typeface="仿宋" panose="02010609060101010101" charset="-122"/>
                <a:cs typeface="仿宋" panose="02010609060101010101" charset="-122"/>
                <a:sym typeface="+mn-ea"/>
              </a:rPr>
              <a:t>51</a:t>
            </a:r>
            <a:r>
              <a:rPr lang="zh-CN" altLang="en-US">
                <a:latin typeface="仿宋" panose="02010609060101010101" charset="-122"/>
                <a:ea typeface="仿宋" panose="02010609060101010101" charset="-122"/>
                <a:cs typeface="仿宋" panose="02010609060101010101" charset="-122"/>
                <a:sym typeface="+mn-ea"/>
              </a:rPr>
              <a:t>汪江豪、</a:t>
            </a:r>
            <a:r>
              <a:rPr lang="en-US" altLang="zh-CN">
                <a:latin typeface="仿宋" panose="02010609060101010101" charset="-122"/>
                <a:ea typeface="仿宋" panose="02010609060101010101" charset="-122"/>
                <a:cs typeface="仿宋" panose="02010609060101010101" charset="-122"/>
              </a:rPr>
              <a:t>64</a:t>
            </a:r>
            <a:r>
              <a:rPr lang="zh-CN" altLang="en-US">
                <a:latin typeface="仿宋" panose="02010609060101010101" charset="-122"/>
                <a:ea typeface="仿宋" panose="02010609060101010101" charset="-122"/>
                <a:cs typeface="仿宋" panose="02010609060101010101" charset="-122"/>
              </a:rPr>
              <a:t>张嘉诚、</a:t>
            </a:r>
            <a:r>
              <a:rPr lang="en-US" altLang="zh-CN">
                <a:latin typeface="仿宋" panose="02010609060101010101" charset="-122"/>
                <a:ea typeface="仿宋" panose="02010609060101010101" charset="-122"/>
                <a:cs typeface="仿宋" panose="02010609060101010101" charset="-122"/>
              </a:rPr>
              <a:t>54</a:t>
            </a:r>
            <a:r>
              <a:rPr lang="zh-CN" altLang="en-US">
                <a:latin typeface="仿宋" panose="02010609060101010101" charset="-122"/>
                <a:ea typeface="仿宋" panose="02010609060101010101" charset="-122"/>
                <a:cs typeface="仿宋" panose="02010609060101010101" charset="-122"/>
              </a:rPr>
              <a:t>李明博、</a:t>
            </a:r>
            <a:endParaRPr lang="zh-CN" altLang="en-US">
              <a:latin typeface="仿宋" panose="02010609060101010101" charset="-122"/>
              <a:ea typeface="仿宋" panose="02010609060101010101" charset="-122"/>
              <a:cs typeface="仿宋" panose="02010609060101010101" charset="-122"/>
            </a:endParaRPr>
          </a:p>
          <a:p>
            <a:r>
              <a:rPr lang="en-US" altLang="zh-CN">
                <a:latin typeface="仿宋" panose="02010609060101010101" charset="-122"/>
                <a:ea typeface="仿宋" panose="02010609060101010101" charset="-122"/>
                <a:cs typeface="仿宋" panose="02010609060101010101" charset="-122"/>
                <a:sym typeface="+mn-ea"/>
              </a:rPr>
              <a:t>          59</a:t>
            </a:r>
            <a:r>
              <a:rPr lang="zh-CN" altLang="en-US">
                <a:latin typeface="仿宋" panose="02010609060101010101" charset="-122"/>
                <a:ea typeface="仿宋" panose="02010609060101010101" charset="-122"/>
                <a:cs typeface="仿宋" panose="02010609060101010101" charset="-122"/>
                <a:sym typeface="+mn-ea"/>
              </a:rPr>
              <a:t>朱英睿</a:t>
            </a:r>
            <a:endParaRPr lang="zh-CN" altLang="en-US">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问卷调查：</a:t>
            </a:r>
            <a:r>
              <a:rPr lang="en-US" altLang="zh-CN">
                <a:latin typeface="仿宋" panose="02010609060101010101" charset="-122"/>
                <a:ea typeface="仿宋" panose="02010609060101010101" charset="-122"/>
                <a:cs typeface="仿宋" panose="02010609060101010101" charset="-122"/>
              </a:rPr>
              <a:t>52</a:t>
            </a:r>
            <a:r>
              <a:rPr lang="zh-CN" altLang="en-US">
                <a:latin typeface="仿宋" panose="02010609060101010101" charset="-122"/>
                <a:ea typeface="仿宋" panose="02010609060101010101" charset="-122"/>
                <a:cs typeface="仿宋" panose="02010609060101010101" charset="-122"/>
              </a:rPr>
              <a:t>唐嘉涵</a:t>
            </a:r>
            <a:endParaRPr lang="zh-CN" altLang="en-US">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问卷分析：</a:t>
            </a:r>
            <a:r>
              <a:rPr lang="en-US" altLang="zh-CN">
                <a:latin typeface="仿宋" panose="02010609060101010101" charset="-122"/>
                <a:ea typeface="仿宋" panose="02010609060101010101" charset="-122"/>
                <a:cs typeface="仿宋" panose="02010609060101010101" charset="-122"/>
              </a:rPr>
              <a:t>65</a:t>
            </a:r>
            <a:r>
              <a:rPr lang="zh-CN" altLang="en-US">
                <a:latin typeface="仿宋" panose="02010609060101010101" charset="-122"/>
                <a:ea typeface="仿宋" panose="02010609060101010101" charset="-122"/>
                <a:cs typeface="仿宋" panose="02010609060101010101" charset="-122"/>
              </a:rPr>
              <a:t>李奕学</a:t>
            </a:r>
            <a:endParaRPr lang="zh-CN" altLang="en-US">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调研感想：</a:t>
            </a:r>
            <a:r>
              <a:rPr lang="en-US" altLang="zh-CN">
                <a:latin typeface="仿宋" panose="02010609060101010101" charset="-122"/>
                <a:ea typeface="仿宋" panose="02010609060101010101" charset="-122"/>
                <a:cs typeface="仿宋" panose="02010609060101010101" charset="-122"/>
              </a:rPr>
              <a:t>57</a:t>
            </a:r>
            <a:r>
              <a:rPr lang="zh-CN" altLang="en-US">
                <a:latin typeface="仿宋" panose="02010609060101010101" charset="-122"/>
                <a:ea typeface="仿宋" panose="02010609060101010101" charset="-122"/>
                <a:cs typeface="仿宋" panose="02010609060101010101" charset="-122"/>
              </a:rPr>
              <a:t>王聃轶</a:t>
            </a:r>
            <a:endParaRPr lang="zh-CN" altLang="en-US">
              <a:latin typeface="仿宋" panose="02010609060101010101" charset="-122"/>
              <a:ea typeface="仿宋" panose="02010609060101010101" charset="-122"/>
              <a:cs typeface="仿宋" panose="02010609060101010101" charset="-122"/>
            </a:endParaRPr>
          </a:p>
          <a:p>
            <a:r>
              <a:rPr lang="en-US" altLang="zh-CN" b="1">
                <a:latin typeface="仿宋" panose="02010609060101010101" charset="-122"/>
                <a:ea typeface="仿宋" panose="02010609060101010101" charset="-122"/>
                <a:cs typeface="仿宋" panose="02010609060101010101" charset="-122"/>
              </a:rPr>
              <a:t>PPT</a:t>
            </a:r>
            <a:r>
              <a:rPr lang="zh-CN" altLang="en-US" b="1">
                <a:latin typeface="仿宋" panose="02010609060101010101" charset="-122"/>
                <a:ea typeface="仿宋" panose="02010609060101010101" charset="-122"/>
                <a:cs typeface="仿宋" panose="02010609060101010101" charset="-122"/>
              </a:rPr>
              <a:t>制作：</a:t>
            </a:r>
            <a:r>
              <a:rPr lang="en-US" altLang="zh-CN">
                <a:latin typeface="仿宋" panose="02010609060101010101" charset="-122"/>
                <a:ea typeface="仿宋" panose="02010609060101010101" charset="-122"/>
                <a:cs typeface="仿宋" panose="02010609060101010101" charset="-122"/>
              </a:rPr>
              <a:t> 63</a:t>
            </a:r>
            <a:r>
              <a:rPr lang="zh-CN" altLang="en-US">
                <a:latin typeface="仿宋" panose="02010609060101010101" charset="-122"/>
                <a:ea typeface="仿宋" panose="02010609060101010101" charset="-122"/>
                <a:cs typeface="仿宋" panose="02010609060101010101" charset="-122"/>
              </a:rPr>
              <a:t>张志伟</a:t>
            </a:r>
            <a:endParaRPr lang="zh-CN" altLang="en-US">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视频剪辑：</a:t>
            </a:r>
            <a:r>
              <a:rPr lang="en-US" altLang="zh-CN">
                <a:latin typeface="仿宋" panose="02010609060101010101" charset="-122"/>
                <a:ea typeface="仿宋" panose="02010609060101010101" charset="-122"/>
                <a:cs typeface="仿宋" panose="02010609060101010101" charset="-122"/>
              </a:rPr>
              <a:t>58</a:t>
            </a:r>
            <a:r>
              <a:rPr lang="zh-CN" altLang="en-US">
                <a:latin typeface="仿宋" panose="02010609060101010101" charset="-122"/>
                <a:ea typeface="仿宋" panose="02010609060101010101" charset="-122"/>
                <a:cs typeface="仿宋" panose="02010609060101010101" charset="-122"/>
              </a:rPr>
              <a:t>经韦成</a:t>
            </a:r>
            <a:endParaRPr lang="zh-CN" altLang="en-US">
              <a:latin typeface="仿宋" panose="02010609060101010101" charset="-122"/>
              <a:ea typeface="仿宋" panose="02010609060101010101" charset="-122"/>
              <a:cs typeface="仿宋" panose="02010609060101010101" charset="-122"/>
            </a:endParaRPr>
          </a:p>
          <a:p>
            <a:r>
              <a:rPr lang="zh-CN" altLang="en-US" b="1">
                <a:latin typeface="仿宋" panose="02010609060101010101" charset="-122"/>
                <a:ea typeface="仿宋" panose="02010609060101010101" charset="-122"/>
                <a:cs typeface="仿宋" panose="02010609060101010101" charset="-122"/>
              </a:rPr>
              <a:t>演讲展示：</a:t>
            </a:r>
            <a:r>
              <a:rPr lang="en-US" altLang="zh-CN">
                <a:latin typeface="仿宋" panose="02010609060101010101" charset="-122"/>
                <a:ea typeface="仿宋" panose="02010609060101010101" charset="-122"/>
                <a:cs typeface="仿宋" panose="02010609060101010101" charset="-122"/>
              </a:rPr>
              <a:t>62</a:t>
            </a:r>
            <a:r>
              <a:rPr lang="zh-CN" altLang="en-US">
                <a:latin typeface="仿宋" panose="02010609060101010101" charset="-122"/>
                <a:ea typeface="仿宋" panose="02010609060101010101" charset="-122"/>
                <a:cs typeface="仿宋" panose="02010609060101010101" charset="-122"/>
              </a:rPr>
              <a:t>徐梓涵</a:t>
            </a:r>
            <a:endParaRPr lang="zh-CN" altLang="en-US">
              <a:latin typeface="仿宋" panose="02010609060101010101" charset="-122"/>
              <a:ea typeface="仿宋" panose="02010609060101010101" charset="-122"/>
              <a:cs typeface="仿宋" panose="02010609060101010101" charset="-122"/>
            </a:endParaRPr>
          </a:p>
        </p:txBody>
      </p:sp>
      <p:pic>
        <p:nvPicPr>
          <p:cNvPr id="16" name="图片 15" descr="u=1175102538,1317722035&amp;fm=253&amp;fmt=auto&amp;app=138&amp;f=JPEG"/>
          <p:cNvPicPr>
            <a:picLocks noChangeAspect="1"/>
          </p:cNvPicPr>
          <p:nvPr/>
        </p:nvPicPr>
        <p:blipFill>
          <a:blip r:embed="rId9"/>
          <a:stretch>
            <a:fillRect/>
          </a:stretch>
        </p:blipFill>
        <p:spPr>
          <a:xfrm>
            <a:off x="7183120" y="1669415"/>
            <a:ext cx="4210050" cy="3364865"/>
          </a:xfrm>
          <a:prstGeom prst="rect">
            <a:avLst/>
          </a:prstGeom>
        </p:spPr>
      </p:pic>
      <p:cxnSp>
        <p:nvCxnSpPr>
          <p:cNvPr id="24" name="肘形连接符 23"/>
          <p:cNvCxnSpPr/>
          <p:nvPr/>
        </p:nvCxnSpPr>
        <p:spPr>
          <a:xfrm>
            <a:off x="583565" y="4568825"/>
            <a:ext cx="10869295" cy="1226820"/>
          </a:xfrm>
          <a:prstGeom prst="bentConnector3">
            <a:avLst>
              <a:gd name="adj1" fmla="val 50885"/>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0"/>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7580630" y="931595"/>
            <a:ext cx="1733550" cy="768350"/>
          </a:xfrm>
          <a:prstGeom prst="rect">
            <a:avLst/>
          </a:prstGeom>
          <a:noFill/>
        </p:spPr>
        <p:txBody>
          <a:bodyPr wrap="square" lIns="91440" tIns="45720" rIns="91440" bIns="45720" rtlCol="0">
            <a:noAutofit/>
          </a:bodyPr>
          <a:lstStyle/>
          <a:p>
            <a:r>
              <a:rPr lang="zh-CN" altLang="en-US" sz="4800" spc="600">
                <a:solidFill>
                  <a:schemeClr val="tx1">
                    <a:lumMod val="85000"/>
                    <a:lumOff val="15000"/>
                  </a:schemeClr>
                </a:solidFill>
                <a:uFillTx/>
                <a:latin typeface="Arial" panose="020B0604020202020204" pitchFamily="34" charset="0"/>
                <a:ea typeface="汉仪旗黑-85S" panose="00020600040101010101" pitchFamily="18" charset="-122"/>
                <a:sym typeface="Arial" panose="020B0604020202020204" pitchFamily="34" charset="0"/>
              </a:rPr>
              <a:t>目录</a:t>
            </a:r>
            <a:endParaRPr lang="zh-CN" altLang="en-US" sz="4800" spc="600">
              <a:solidFill>
                <a:schemeClr val="tx1">
                  <a:lumMod val="85000"/>
                  <a:lumOff val="15000"/>
                </a:schemeClr>
              </a:solidFill>
              <a:uFillTx/>
              <a:latin typeface="Arial" panose="020B0604020202020204" pitchFamily="34" charset="0"/>
              <a:ea typeface="汉仪旗黑-85S" panose="00020600040101010101" pitchFamily="18" charset="-122"/>
              <a:sym typeface="Arial" panose="020B0604020202020204" pitchFamily="34" charset="0"/>
            </a:endParaRPr>
          </a:p>
        </p:txBody>
      </p:sp>
      <p:sp>
        <p:nvSpPr>
          <p:cNvPr id="25" name="菱形 24"/>
          <p:cNvSpPr/>
          <p:nvPr>
            <p:custDataLst>
              <p:tags r:id="rId2"/>
            </p:custDataLst>
          </p:nvPr>
        </p:nvSpPr>
        <p:spPr>
          <a:xfrm>
            <a:off x="6483668" y="5273719"/>
            <a:ext cx="508000" cy="508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chorCtr="0">
            <a:normAutofit fontScale="90000"/>
          </a:bodyPr>
          <a:p>
            <a:pPr algn="ctr">
              <a:lnSpc>
                <a:spcPct val="100000"/>
              </a:lnSpc>
            </a:pPr>
            <a:r>
              <a:rPr lang="en-US" altLang="zh-CN" sz="1000" b="1" dirty="0">
                <a:solidFill>
                  <a:schemeClr val="bg1"/>
                </a:solidFill>
                <a:latin typeface="Arial" panose="020B0604020202020204" pitchFamily="34" charset="0"/>
                <a:ea typeface="微软雅黑" panose="020B0503020204020204" charset="-122"/>
                <a:sym typeface="Arial" panose="020B0604020202020204" pitchFamily="34" charset="0"/>
              </a:rPr>
              <a:t>4</a:t>
            </a:r>
            <a:endParaRPr lang="en-US" altLang="zh-CN" sz="10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6" name="文本框 25"/>
          <p:cNvSpPr txBox="1"/>
          <p:nvPr>
            <p:custDataLst>
              <p:tags r:id="rId3"/>
            </p:custDataLst>
          </p:nvPr>
        </p:nvSpPr>
        <p:spPr>
          <a:xfrm>
            <a:off x="7144068" y="5186724"/>
            <a:ext cx="3710940" cy="635000"/>
          </a:xfrm>
          <a:prstGeom prst="rect">
            <a:avLst/>
          </a:prstGeom>
          <a:noFill/>
        </p:spPr>
        <p:txBody>
          <a:bodyPr wrap="square" lIns="90000" tIns="46800" rIns="90000" bIns="0" anchor="ctr" anchorCtr="0">
            <a:normAutofit/>
          </a:bodyPr>
          <a:p>
            <a:pPr algn="l">
              <a:lnSpc>
                <a:spcPct val="100000"/>
              </a:lnSpc>
            </a:pPr>
            <a:r>
              <a:rPr lang="zh-CN" altLang="en-US" sz="2400" b="1" spc="25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rPr>
              <a:t>小组调研总结</a:t>
            </a:r>
            <a:endParaRPr lang="zh-CN" altLang="en-US" sz="2400" b="1" spc="25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endParaRPr>
          </a:p>
        </p:txBody>
      </p:sp>
      <p:sp>
        <p:nvSpPr>
          <p:cNvPr id="27" name="菱形 26"/>
          <p:cNvSpPr/>
          <p:nvPr>
            <p:custDataLst>
              <p:tags r:id="rId4"/>
            </p:custDataLst>
          </p:nvPr>
        </p:nvSpPr>
        <p:spPr>
          <a:xfrm>
            <a:off x="6483668" y="4342174"/>
            <a:ext cx="508000" cy="508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chorCtr="0">
            <a:normAutofit fontScale="90000"/>
          </a:bodyPr>
          <a:p>
            <a:pPr algn="ctr">
              <a:lnSpc>
                <a:spcPct val="100000"/>
              </a:lnSpc>
            </a:pPr>
            <a:r>
              <a:rPr lang="en-US" altLang="zh-CN" sz="1000" b="1">
                <a:solidFill>
                  <a:schemeClr val="bg1"/>
                </a:solidFill>
                <a:latin typeface="Arial" panose="020B0604020202020204" pitchFamily="34" charset="0"/>
                <a:ea typeface="微软雅黑" panose="020B0503020204020204" charset="-122"/>
                <a:sym typeface="Arial" panose="020B0604020202020204" pitchFamily="34" charset="0"/>
              </a:rPr>
              <a:t>3</a:t>
            </a:r>
            <a:endParaRPr lang="en-US" altLang="zh-CN" sz="1000" b="1">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3" name="文本框 32"/>
          <p:cNvSpPr txBox="1"/>
          <p:nvPr>
            <p:custDataLst>
              <p:tags r:id="rId5"/>
            </p:custDataLst>
          </p:nvPr>
        </p:nvSpPr>
        <p:spPr>
          <a:xfrm>
            <a:off x="7144068" y="4255179"/>
            <a:ext cx="3710940" cy="635000"/>
          </a:xfrm>
          <a:prstGeom prst="rect">
            <a:avLst/>
          </a:prstGeom>
          <a:noFill/>
        </p:spPr>
        <p:txBody>
          <a:bodyPr wrap="square" lIns="90000" tIns="46800" rIns="90000" bIns="0" anchor="ctr" anchorCtr="0">
            <a:normAutofit/>
          </a:bodyPr>
          <a:p>
            <a:pPr marL="0" indent="0" algn="l">
              <a:lnSpc>
                <a:spcPct val="100000"/>
              </a:lnSpc>
              <a:spcBef>
                <a:spcPts val="0"/>
              </a:spcBef>
              <a:spcAft>
                <a:spcPts val="0"/>
              </a:spcAft>
              <a:buSzPct val="100000"/>
            </a:pPr>
            <a:r>
              <a:rPr lang="zh-CN" altLang="en-US" sz="2400" b="1" spc="25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rPr>
              <a:t>苏州河现状与展望</a:t>
            </a:r>
            <a:endParaRPr lang="zh-CN" altLang="en-US" sz="2400" b="1" spc="25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endParaRPr>
          </a:p>
        </p:txBody>
      </p:sp>
      <p:sp>
        <p:nvSpPr>
          <p:cNvPr id="34" name="菱形 33"/>
          <p:cNvSpPr/>
          <p:nvPr>
            <p:custDataLst>
              <p:tags r:id="rId6"/>
            </p:custDataLst>
          </p:nvPr>
        </p:nvSpPr>
        <p:spPr>
          <a:xfrm>
            <a:off x="6483668" y="3410629"/>
            <a:ext cx="508000" cy="508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chorCtr="0">
            <a:normAutofit fontScale="90000"/>
          </a:bodyPr>
          <a:p>
            <a:pPr algn="ctr">
              <a:lnSpc>
                <a:spcPct val="100000"/>
              </a:lnSpc>
            </a:pPr>
            <a:r>
              <a:rPr lang="en-US" altLang="zh-CN" sz="1000" b="1" dirty="0">
                <a:solidFill>
                  <a:schemeClr val="bg1"/>
                </a:solidFill>
                <a:latin typeface="Arial" panose="020B0604020202020204" pitchFamily="34" charset="0"/>
                <a:ea typeface="微软雅黑" panose="020B0503020204020204" charset="-122"/>
                <a:sym typeface="Arial" panose="020B0604020202020204" pitchFamily="34" charset="0"/>
              </a:rPr>
              <a:t>2</a:t>
            </a:r>
            <a:endParaRPr lang="en-US" altLang="zh-CN" sz="10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5" name="文本框 34"/>
          <p:cNvSpPr txBox="1"/>
          <p:nvPr>
            <p:custDataLst>
              <p:tags r:id="rId7"/>
            </p:custDataLst>
          </p:nvPr>
        </p:nvSpPr>
        <p:spPr>
          <a:xfrm>
            <a:off x="7144068" y="3323634"/>
            <a:ext cx="3710940" cy="635000"/>
          </a:xfrm>
          <a:prstGeom prst="rect">
            <a:avLst/>
          </a:prstGeom>
          <a:noFill/>
        </p:spPr>
        <p:txBody>
          <a:bodyPr wrap="square" lIns="90000" tIns="46800" rIns="90000" bIns="0" anchor="ctr" anchorCtr="0">
            <a:normAutofit/>
          </a:bodyPr>
          <a:p>
            <a:pPr marL="0" indent="0" algn="l">
              <a:lnSpc>
                <a:spcPct val="100000"/>
              </a:lnSpc>
              <a:spcBef>
                <a:spcPts val="0"/>
              </a:spcBef>
              <a:spcAft>
                <a:spcPts val="0"/>
              </a:spcAft>
              <a:buSzPct val="100000"/>
            </a:pPr>
            <a:r>
              <a:rPr lang="zh-CN" altLang="en-US" sz="2400" b="1" spc="25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rPr>
              <a:t>苏州河流域治理</a:t>
            </a:r>
            <a:endParaRPr lang="zh-CN" altLang="en-US" sz="2400" b="1" spc="25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endParaRPr>
          </a:p>
        </p:txBody>
      </p:sp>
      <p:sp>
        <p:nvSpPr>
          <p:cNvPr id="36" name="菱形 35"/>
          <p:cNvSpPr/>
          <p:nvPr>
            <p:custDataLst>
              <p:tags r:id="rId8"/>
            </p:custDataLst>
          </p:nvPr>
        </p:nvSpPr>
        <p:spPr>
          <a:xfrm>
            <a:off x="6483668" y="2479084"/>
            <a:ext cx="508000" cy="5080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chorCtr="0">
            <a:normAutofit fontScale="90000"/>
          </a:bodyPr>
          <a:p>
            <a:pPr algn="ctr">
              <a:lnSpc>
                <a:spcPct val="100000"/>
              </a:lnSpc>
            </a:pPr>
            <a:r>
              <a:rPr lang="en-US" altLang="zh-CN" sz="1000" b="1" dirty="0">
                <a:solidFill>
                  <a:schemeClr val="bg1"/>
                </a:solidFill>
                <a:latin typeface="Arial" panose="020B0604020202020204" pitchFamily="34" charset="0"/>
                <a:ea typeface="微软雅黑" panose="020B0503020204020204" charset="-122"/>
                <a:sym typeface="Arial" panose="020B0604020202020204" pitchFamily="34" charset="0"/>
              </a:rPr>
              <a:t>1</a:t>
            </a:r>
            <a:endParaRPr lang="en-US" altLang="zh-CN" sz="10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37" name="文本框 36"/>
          <p:cNvSpPr txBox="1"/>
          <p:nvPr>
            <p:custDataLst>
              <p:tags r:id="rId9"/>
            </p:custDataLst>
          </p:nvPr>
        </p:nvSpPr>
        <p:spPr>
          <a:xfrm>
            <a:off x="7144068" y="2392089"/>
            <a:ext cx="3710940" cy="635000"/>
          </a:xfrm>
          <a:prstGeom prst="rect">
            <a:avLst/>
          </a:prstGeom>
          <a:noFill/>
        </p:spPr>
        <p:txBody>
          <a:bodyPr wrap="square" lIns="90000" tIns="46800" rIns="90000" bIns="0" anchor="ctr" anchorCtr="0">
            <a:normAutofit/>
          </a:bodyPr>
          <a:p>
            <a:pPr marL="0" indent="0" algn="l">
              <a:lnSpc>
                <a:spcPct val="100000"/>
              </a:lnSpc>
              <a:spcBef>
                <a:spcPts val="0"/>
              </a:spcBef>
              <a:spcAft>
                <a:spcPts val="0"/>
              </a:spcAft>
              <a:buSzPct val="100000"/>
            </a:pPr>
            <a:r>
              <a:rPr lang="zh-CN" altLang="en-US" sz="2400" b="1" spc="25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rPr>
              <a:t>苏州河概况与历史</a:t>
            </a:r>
            <a:endParaRPr lang="zh-CN" altLang="en-US" sz="2400" b="1" spc="25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2292350" y="2983230"/>
            <a:ext cx="1659890" cy="1106805"/>
          </a:xfrm>
          <a:prstGeom prst="rect">
            <a:avLst/>
          </a:prstGeom>
          <a:noFill/>
        </p:spPr>
        <p:txBody>
          <a:bodyPr wrap="square" rtlCol="0" anchor="ctr" anchorCtr="0">
            <a:normAutofit/>
          </a:bodyPr>
          <a:lstStyle/>
          <a:p>
            <a:pPr algn="ctr"/>
            <a:r>
              <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rPr>
              <a:t>01</a:t>
            </a:r>
            <a:endPar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custDataLst>
              <p:tags r:id="rId2"/>
            </p:custDataLst>
          </p:nvPr>
        </p:nvSpPr>
        <p:spPr>
          <a:xfrm>
            <a:off x="2292350" y="2712085"/>
            <a:ext cx="1659890" cy="338455"/>
          </a:xfrm>
          <a:prstGeom prst="rect">
            <a:avLst/>
          </a:prstGeom>
          <a:noFill/>
        </p:spPr>
        <p:txBody>
          <a:bodyPr wrap="square" lIns="91440" tIns="45720" rIns="91440" bIns="45720" rtlCol="0" anchor="b" anchorCtr="0">
            <a:normAutofit lnSpcReduction="10000"/>
          </a:bodyPr>
          <a:lstStyle/>
          <a:p>
            <a:pPr algn="ctr"/>
            <a:r>
              <a:rPr lang="en-US" altLang="zh-CN" b="1" spc="200" dirty="0">
                <a:solidFill>
                  <a:schemeClr val="accent1"/>
                </a:solidFill>
                <a:latin typeface="Arial" panose="020B0604020202020204" pitchFamily="34" charset="0"/>
                <a:ea typeface="微软雅黑" panose="020B0503020204020204" charset="-122"/>
                <a:sym typeface="+mn-ea"/>
              </a:rPr>
              <a:t>PART ONE</a:t>
            </a:r>
            <a:endParaRPr lang="en-US" altLang="zh-CN" b="1" spc="200" dirty="0">
              <a:solidFill>
                <a:schemeClr val="accent1"/>
              </a:solidFill>
              <a:latin typeface="Arial" panose="020B0604020202020204" pitchFamily="34" charset="0"/>
              <a:ea typeface="微软雅黑" panose="020B0503020204020204" charset="-122"/>
              <a:sym typeface="+mn-ea"/>
            </a:endParaRPr>
          </a:p>
        </p:txBody>
      </p:sp>
      <p:cxnSp>
        <p:nvCxnSpPr>
          <p:cNvPr id="12" name="直接连接符 11"/>
          <p:cNvCxnSpPr/>
          <p:nvPr>
            <p:custDataLst>
              <p:tags r:id="rId3"/>
            </p:custDataLst>
          </p:nvPr>
        </p:nvCxnSpPr>
        <p:spPr>
          <a:xfrm>
            <a:off x="2438400" y="4088765"/>
            <a:ext cx="1367790" cy="0"/>
          </a:xfrm>
          <a:prstGeom prst="line">
            <a:avLst/>
          </a:prstGeom>
          <a:noFill/>
          <a:ln w="19050" cap="flat" cmpd="sng" algn="ctr">
            <a:solidFill>
              <a:schemeClr val="accent1"/>
            </a:solidFill>
            <a:prstDash val="solid"/>
            <a:miter lim="800000"/>
          </a:ln>
          <a:effectLst/>
        </p:spPr>
      </p:cxnSp>
      <p:sp>
        <p:nvSpPr>
          <p:cNvPr id="3" name="标题 2"/>
          <p:cNvSpPr>
            <a:spLocks noGrp="1"/>
          </p:cNvSpPr>
          <p:nvPr>
            <p:ph type="ctrTitle" idx="14"/>
            <p:custDataLst>
              <p:tags r:id="rId4"/>
            </p:custDataLst>
          </p:nvPr>
        </p:nvSpPr>
        <p:spPr/>
        <p:txBody>
          <a:bodyPr/>
          <a:lstStyle/>
          <a:p>
            <a:pPr algn="ctr"/>
            <a:r>
              <a:rPr lang="zh-CN" altLang="en-US"/>
              <a:t>苏州河概况与历史</a:t>
            </a:r>
            <a:endParaRPr lang="zh-CN" altLang="en-US"/>
          </a:p>
        </p:txBody>
      </p:sp>
      <p:sp>
        <p:nvSpPr>
          <p:cNvPr id="2" name="副标题 1"/>
          <p:cNvSpPr>
            <a:spLocks noGrp="1"/>
          </p:cNvSpPr>
          <p:nvPr>
            <p:ph type="subTitle" idx="13"/>
            <p:custDataLst>
              <p:tags r:id="rId5"/>
            </p:custDataLst>
          </p:nvPr>
        </p:nvSpPr>
        <p:spPr/>
        <p:txBody>
          <a:bodyPr/>
          <a:lstStyle/>
          <a:p>
            <a:pPr algn="ctr"/>
            <a:r>
              <a:rPr lang="zh-CN" altLang="en-US"/>
              <a:t>这是最好的时代 这是最坏的时代</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p:nvPr>
            <p:custDataLst>
              <p:tags r:id="rId1"/>
            </p:custDataLst>
          </p:nvPr>
        </p:nvSpPr>
        <p:spPr>
          <a:xfrm>
            <a:off x="379730" y="836295"/>
            <a:ext cx="5487670" cy="4758690"/>
          </a:xfrm>
          <a:prstGeom prst="rect">
            <a:avLst/>
          </a:prstGeom>
        </p:spPr>
        <p:txBody>
          <a:bodyPr wrap="square">
            <a:normAutofit fontScale="90000"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0"/>
              </a:spcBef>
              <a:buClr>
                <a:schemeClr val="tx1">
                  <a:lumMod val="65000"/>
                  <a:lumOff val="35000"/>
                </a:schemeClr>
              </a:buClr>
              <a:buFont typeface="Wingdings" panose="05000000000000000000" pitchFamily="2" charset="2"/>
              <a:buChar char="u"/>
            </a:pPr>
            <a:r>
              <a:rPr lang="zh-CN" altLang="en-US" spc="0">
                <a:solidFill>
                  <a:schemeClr val="tx1">
                    <a:lumMod val="65000"/>
                    <a:lumOff val="35000"/>
                  </a:schemeClr>
                </a:solidFill>
                <a:latin typeface="Arial" panose="020B0604020202020204" pitchFamily="34" charset="0"/>
              </a:rPr>
              <a:t>苏州河，起源于太湖，流经苏州，最终在上海市区注入黄浦江。苏州河在上海的部分被称为上海苏州河，是上海的一条重要水道。它在上海市区的长约125公里，流经市区的多个区，包括静安区、普陀区、闸北区等，最终在外白渡桥处汇入黄浦江。</a:t>
            </a:r>
            <a:endParaRPr lang="zh-CN" altLang="en-US" spc="0">
              <a:solidFill>
                <a:schemeClr val="tx1">
                  <a:lumMod val="65000"/>
                  <a:lumOff val="35000"/>
                </a:schemeClr>
              </a:solidFill>
              <a:latin typeface="Arial" panose="020B0604020202020204" pitchFamily="34" charset="0"/>
            </a:endParaRPr>
          </a:p>
          <a:p>
            <a:pPr>
              <a:spcBef>
                <a:spcPts val="1000"/>
              </a:spcBef>
              <a:buClr>
                <a:schemeClr val="tx1">
                  <a:lumMod val="65000"/>
                  <a:lumOff val="35000"/>
                </a:schemeClr>
              </a:buClr>
              <a:buFont typeface="Wingdings" panose="05000000000000000000" pitchFamily="2" charset="2"/>
              <a:buChar char="u"/>
            </a:pPr>
            <a:r>
              <a:rPr lang="zh-CN" altLang="en-US" spc="0">
                <a:solidFill>
                  <a:schemeClr val="tx1">
                    <a:lumMod val="65000"/>
                    <a:lumOff val="35000"/>
                  </a:schemeClr>
                </a:solidFill>
                <a:latin typeface="Arial" panose="020B0604020202020204" pitchFamily="34" charset="0"/>
              </a:rPr>
              <a:t>苏州河在历史上的地位非常重要。自古以来，它就是交通、商业和文化交流之要道。河流养育了苏州、昆山、吴江、太仓、等城市，也支撑了这些地区丝绸、米酒等产业的发展。近代上海开埠后，苏州河周边地区倚靠巨大的水路交通优势发展工业，沿岸密集分布着大量工业企业，</a:t>
            </a:r>
            <a:r>
              <a:rPr lang="zh-CN" altLang="en-US" spc="0">
                <a:solidFill>
                  <a:schemeClr val="tx1">
                    <a:lumMod val="65000"/>
                    <a:lumOff val="35000"/>
                  </a:schemeClr>
                </a:solidFill>
                <a:latin typeface="Arial" panose="020B0604020202020204" pitchFamily="34" charset="0"/>
                <a:sym typeface="+mn-ea"/>
              </a:rPr>
              <a:t>成为了上海乃至全中国</a:t>
            </a:r>
            <a:r>
              <a:rPr lang="zh-CN" altLang="en-US" b="1" spc="0">
                <a:solidFill>
                  <a:schemeClr val="accent1">
                    <a:lumMod val="75000"/>
                  </a:schemeClr>
                </a:solidFill>
                <a:latin typeface="Arial" panose="020B0604020202020204" pitchFamily="34" charset="0"/>
                <a:sym typeface="+mn-ea"/>
              </a:rPr>
              <a:t>近代民族工业的摇篮</a:t>
            </a:r>
            <a:r>
              <a:rPr lang="zh-CN" altLang="en-US" spc="0">
                <a:solidFill>
                  <a:schemeClr val="tx1">
                    <a:lumMod val="65000"/>
                    <a:lumOff val="35000"/>
                  </a:schemeClr>
                </a:solidFill>
                <a:latin typeface="Arial" panose="020B0604020202020204" pitchFamily="34" charset="0"/>
                <a:sym typeface="+mn-ea"/>
              </a:rPr>
              <a:t>。</a:t>
            </a:r>
            <a:r>
              <a:rPr lang="zh-CN" altLang="en-US" spc="0">
                <a:solidFill>
                  <a:schemeClr val="tx1">
                    <a:lumMod val="65000"/>
                    <a:lumOff val="35000"/>
                  </a:schemeClr>
                </a:solidFill>
                <a:latin typeface="Arial" panose="020B0604020202020204" pitchFamily="34" charset="0"/>
              </a:rPr>
              <a:t>沿岸大量的码头日夜不息，水上货船鳞次栉比，工厂的机械日夜轰鸣，无不体现苏州河当年的辉煌。</a:t>
            </a:r>
            <a:endParaRPr lang="zh-CN" altLang="en-US" spc="0">
              <a:solidFill>
                <a:schemeClr val="tx1">
                  <a:lumMod val="65000"/>
                  <a:lumOff val="35000"/>
                </a:schemeClr>
              </a:solidFill>
              <a:latin typeface="Arial" panose="020B0604020202020204" pitchFamily="34" charset="0"/>
            </a:endParaRPr>
          </a:p>
          <a:p>
            <a:pPr>
              <a:spcBef>
                <a:spcPts val="1000"/>
              </a:spcBef>
              <a:buClr>
                <a:schemeClr val="tx1">
                  <a:lumMod val="65000"/>
                  <a:lumOff val="35000"/>
                </a:schemeClr>
              </a:buClr>
              <a:buFont typeface="Wingdings" panose="05000000000000000000" pitchFamily="2" charset="2"/>
              <a:buChar char="u"/>
            </a:pPr>
            <a:r>
              <a:rPr lang="zh-CN" altLang="en-US" spc="0">
                <a:solidFill>
                  <a:schemeClr val="tx1">
                    <a:lumMod val="65000"/>
                    <a:lumOff val="35000"/>
                  </a:schemeClr>
                </a:solidFill>
                <a:latin typeface="Arial" panose="020B0604020202020204" pitchFamily="34" charset="0"/>
              </a:rPr>
              <a:t>但极速的工业化对城市是一把双刃剑，取得巨大经济效益的同时，自然环境遭到更严重的破坏，颇有</a:t>
            </a:r>
            <a:r>
              <a:rPr lang="en-US" altLang="zh-CN" spc="0">
                <a:solidFill>
                  <a:schemeClr val="tx1">
                    <a:lumMod val="65000"/>
                    <a:lumOff val="35000"/>
                  </a:schemeClr>
                </a:solidFill>
                <a:latin typeface="Arial" panose="020B0604020202020204" pitchFamily="34" charset="0"/>
              </a:rPr>
              <a:t>“</a:t>
            </a:r>
            <a:r>
              <a:rPr lang="zh-CN" altLang="en-US" spc="0">
                <a:solidFill>
                  <a:schemeClr val="tx1">
                    <a:lumMod val="65000"/>
                    <a:lumOff val="35000"/>
                  </a:schemeClr>
                </a:solidFill>
                <a:latin typeface="Arial" panose="020B0604020202020204" pitchFamily="34" charset="0"/>
              </a:rPr>
              <a:t>金玉其外，败絮其中</a:t>
            </a:r>
            <a:r>
              <a:rPr lang="en-US" altLang="zh-CN" spc="0">
                <a:solidFill>
                  <a:schemeClr val="tx1">
                    <a:lumMod val="65000"/>
                    <a:lumOff val="35000"/>
                  </a:schemeClr>
                </a:solidFill>
                <a:latin typeface="Arial" panose="020B0604020202020204" pitchFamily="34" charset="0"/>
              </a:rPr>
              <a:t>”</a:t>
            </a:r>
            <a:r>
              <a:rPr lang="zh-CN" altLang="en-US" spc="0">
                <a:solidFill>
                  <a:schemeClr val="tx1">
                    <a:lumMod val="65000"/>
                    <a:lumOff val="35000"/>
                  </a:schemeClr>
                </a:solidFill>
                <a:latin typeface="Arial" panose="020B0604020202020204" pitchFamily="34" charset="0"/>
              </a:rPr>
              <a:t>的意味。苏州河在</a:t>
            </a:r>
            <a:r>
              <a:rPr lang="en-US" altLang="zh-CN" spc="0">
                <a:solidFill>
                  <a:schemeClr val="tx1">
                    <a:lumMod val="65000"/>
                    <a:lumOff val="35000"/>
                  </a:schemeClr>
                </a:solidFill>
                <a:latin typeface="Arial" panose="020B0604020202020204" pitchFamily="34" charset="0"/>
              </a:rPr>
              <a:t>20</a:t>
            </a:r>
            <a:r>
              <a:rPr lang="zh-CN" altLang="en-US" spc="0">
                <a:solidFill>
                  <a:schemeClr val="tx1">
                    <a:lumMod val="65000"/>
                    <a:lumOff val="35000"/>
                  </a:schemeClr>
                </a:solidFill>
                <a:latin typeface="Arial" panose="020B0604020202020204" pitchFamily="34" charset="0"/>
              </a:rPr>
              <a:t>世纪长期被当做</a:t>
            </a:r>
            <a:r>
              <a:rPr lang="en-US" altLang="zh-CN" spc="0">
                <a:solidFill>
                  <a:schemeClr val="tx1">
                    <a:lumMod val="65000"/>
                    <a:lumOff val="35000"/>
                  </a:schemeClr>
                </a:solidFill>
                <a:latin typeface="Arial" panose="020B0604020202020204" pitchFamily="34" charset="0"/>
              </a:rPr>
              <a:t>“</a:t>
            </a:r>
            <a:r>
              <a:rPr lang="zh-CN" altLang="en-US" spc="0">
                <a:solidFill>
                  <a:schemeClr val="tx1">
                    <a:lumMod val="65000"/>
                    <a:lumOff val="35000"/>
                  </a:schemeClr>
                </a:solidFill>
                <a:latin typeface="Arial" panose="020B0604020202020204" pitchFamily="34" charset="0"/>
              </a:rPr>
              <a:t>垃圾场</a:t>
            </a:r>
            <a:r>
              <a:rPr lang="en-US" altLang="zh-CN" spc="0">
                <a:solidFill>
                  <a:schemeClr val="tx1">
                    <a:lumMod val="65000"/>
                    <a:lumOff val="35000"/>
                  </a:schemeClr>
                </a:solidFill>
                <a:latin typeface="Arial" panose="020B0604020202020204" pitchFamily="34" charset="0"/>
              </a:rPr>
              <a:t>”</a:t>
            </a:r>
            <a:r>
              <a:rPr lang="zh-CN" altLang="en-US" spc="0">
                <a:solidFill>
                  <a:schemeClr val="tx1">
                    <a:lumMod val="65000"/>
                    <a:lumOff val="35000"/>
                  </a:schemeClr>
                </a:solidFill>
                <a:latin typeface="Arial" panose="020B0604020202020204" pitchFamily="34" charset="0"/>
              </a:rPr>
              <a:t>、</a:t>
            </a:r>
            <a:r>
              <a:rPr lang="en-US" altLang="zh-CN" spc="0">
                <a:solidFill>
                  <a:schemeClr val="tx1">
                    <a:lumMod val="65000"/>
                    <a:lumOff val="35000"/>
                  </a:schemeClr>
                </a:solidFill>
                <a:latin typeface="Arial" panose="020B0604020202020204" pitchFamily="34" charset="0"/>
              </a:rPr>
              <a:t>“</a:t>
            </a:r>
            <a:r>
              <a:rPr lang="zh-CN" altLang="en-US" spc="0">
                <a:solidFill>
                  <a:schemeClr val="tx1">
                    <a:lumMod val="65000"/>
                    <a:lumOff val="35000"/>
                  </a:schemeClr>
                </a:solidFill>
                <a:latin typeface="Arial" panose="020B0604020202020204" pitchFamily="34" charset="0"/>
              </a:rPr>
              <a:t>下水道</a:t>
            </a:r>
            <a:r>
              <a:rPr lang="en-US" altLang="zh-CN" spc="0">
                <a:solidFill>
                  <a:schemeClr val="tx1">
                    <a:lumMod val="65000"/>
                    <a:lumOff val="35000"/>
                  </a:schemeClr>
                </a:solidFill>
                <a:latin typeface="Arial" panose="020B0604020202020204" pitchFamily="34" charset="0"/>
              </a:rPr>
              <a:t>”</a:t>
            </a:r>
            <a:r>
              <a:rPr lang="zh-CN" altLang="en-US" spc="0">
                <a:solidFill>
                  <a:schemeClr val="tx1">
                    <a:lumMod val="65000"/>
                    <a:lumOff val="35000"/>
                  </a:schemeClr>
                </a:solidFill>
                <a:latin typeface="Arial" panose="020B0604020202020204" pitchFamily="34" charset="0"/>
              </a:rPr>
              <a:t>，长期的工业污染和城市垃圾排放导致河流水质极差，生态环境破坏严重，苏州河一度成为上海</a:t>
            </a:r>
            <a:r>
              <a:rPr lang="zh-CN" altLang="en-US" b="1" spc="0">
                <a:solidFill>
                  <a:schemeClr val="accent1">
                    <a:lumMod val="75000"/>
                  </a:schemeClr>
                </a:solidFill>
                <a:latin typeface="Arial" panose="020B0604020202020204" pitchFamily="34" charset="0"/>
              </a:rPr>
              <a:t>污染最严重的河流</a:t>
            </a:r>
            <a:r>
              <a:rPr lang="zh-CN" altLang="en-US" spc="0">
                <a:solidFill>
                  <a:schemeClr val="tx1">
                    <a:lumMod val="65000"/>
                    <a:lumOff val="35000"/>
                  </a:schemeClr>
                </a:solidFill>
                <a:latin typeface="Arial" panose="020B0604020202020204" pitchFamily="34" charset="0"/>
              </a:rPr>
              <a:t>之一，极大的影响了周边居民的生活质量与上海城市形象。</a:t>
            </a:r>
            <a:endParaRPr lang="zh-CN" altLang="en-US" spc="0">
              <a:solidFill>
                <a:schemeClr val="tx1">
                  <a:lumMod val="65000"/>
                  <a:lumOff val="35000"/>
                </a:schemeClr>
              </a:solidFill>
              <a:latin typeface="Arial" panose="020B0604020202020204" pitchFamily="34" charset="0"/>
            </a:endParaRPr>
          </a:p>
        </p:txBody>
      </p:sp>
      <p:pic>
        <p:nvPicPr>
          <p:cNvPr id="100" name="图片 99"/>
          <p:cNvPicPr/>
          <p:nvPr>
            <p:custDataLst>
              <p:tags r:id="rId2"/>
            </p:custDataLst>
          </p:nvPr>
        </p:nvPicPr>
        <p:blipFill>
          <a:blip r:embed="rId3"/>
          <a:stretch>
            <a:fillRect/>
          </a:stretch>
        </p:blipFill>
        <p:spPr>
          <a:xfrm>
            <a:off x="6327775" y="362585"/>
            <a:ext cx="5281930" cy="2138680"/>
          </a:xfrm>
          <a:prstGeom prst="rect">
            <a:avLst/>
          </a:prstGeom>
          <a:noFill/>
          <a:ln w="9525">
            <a:noFill/>
          </a:ln>
        </p:spPr>
      </p:pic>
      <p:pic>
        <p:nvPicPr>
          <p:cNvPr id="101" name="图片 100"/>
          <p:cNvPicPr/>
          <p:nvPr>
            <p:custDataLst>
              <p:tags r:id="rId4"/>
            </p:custDataLst>
          </p:nvPr>
        </p:nvPicPr>
        <p:blipFill>
          <a:blip r:embed="rId5"/>
          <a:stretch>
            <a:fillRect/>
          </a:stretch>
        </p:blipFill>
        <p:spPr>
          <a:xfrm>
            <a:off x="6327775" y="2935605"/>
            <a:ext cx="2160270" cy="3240000"/>
          </a:xfrm>
          <a:prstGeom prst="rect">
            <a:avLst/>
          </a:prstGeom>
          <a:noFill/>
          <a:ln w="9525">
            <a:noFill/>
          </a:ln>
        </p:spPr>
      </p:pic>
      <p:pic>
        <p:nvPicPr>
          <p:cNvPr id="4" name="图片 3" descr="_cgi-bin_mmwebwx-bin_webwxgetmsgimg__&amp;MsgID=7053338192201905498&amp;skey=@crypt_8f11bc79_a7d7819c6a12c82bb4035865ea2b0dee&amp;mmweb_appid=wx_webfilehelper"/>
          <p:cNvPicPr/>
          <p:nvPr/>
        </p:nvPicPr>
        <p:blipFill>
          <a:blip r:embed="rId6"/>
          <a:stretch>
            <a:fillRect/>
          </a:stretch>
        </p:blipFill>
        <p:spPr>
          <a:xfrm>
            <a:off x="9449435" y="2935605"/>
            <a:ext cx="2160000" cy="3240000"/>
          </a:xfrm>
          <a:prstGeom prst="rect">
            <a:avLst/>
          </a:prstGeom>
        </p:spPr>
      </p:pic>
      <p:sp>
        <p:nvSpPr>
          <p:cNvPr id="5" name="文本框 4"/>
          <p:cNvSpPr txBox="1"/>
          <p:nvPr/>
        </p:nvSpPr>
        <p:spPr>
          <a:xfrm>
            <a:off x="8087995" y="2501265"/>
            <a:ext cx="1760855" cy="275590"/>
          </a:xfrm>
          <a:prstGeom prst="rect">
            <a:avLst/>
          </a:prstGeom>
          <a:noFill/>
        </p:spPr>
        <p:txBody>
          <a:bodyPr wrap="square" rtlCol="0">
            <a:spAutoFit/>
          </a:bodyPr>
          <a:p>
            <a:pPr algn="ctr"/>
            <a:r>
              <a:rPr lang="zh-CN" altLang="en-US" sz="1200">
                <a:solidFill>
                  <a:schemeClr val="bg2">
                    <a:lumMod val="50000"/>
                  </a:schemeClr>
                </a:solidFill>
              </a:rPr>
              <a:t>民国时期苏州河周边</a:t>
            </a:r>
            <a:r>
              <a:rPr lang="en-US" altLang="zh-CN" sz="1200">
                <a:solidFill>
                  <a:schemeClr val="bg2">
                    <a:lumMod val="50000"/>
                  </a:schemeClr>
                </a:solidFill>
              </a:rPr>
              <a:t>↑</a:t>
            </a:r>
            <a:endParaRPr lang="en-US" altLang="zh-CN" sz="1200">
              <a:solidFill>
                <a:schemeClr val="bg2">
                  <a:lumMod val="50000"/>
                </a:schemeClr>
              </a:solidFill>
            </a:endParaRPr>
          </a:p>
        </p:txBody>
      </p:sp>
      <p:sp>
        <p:nvSpPr>
          <p:cNvPr id="6" name="文本框 5"/>
          <p:cNvSpPr txBox="1"/>
          <p:nvPr/>
        </p:nvSpPr>
        <p:spPr>
          <a:xfrm>
            <a:off x="8488045" y="3630295"/>
            <a:ext cx="367030" cy="1850390"/>
          </a:xfrm>
          <a:prstGeom prst="rect">
            <a:avLst/>
          </a:prstGeom>
          <a:noFill/>
        </p:spPr>
        <p:txBody>
          <a:bodyPr vert="eaVert" wrap="square" rtlCol="0">
            <a:spAutoFit/>
          </a:bodyPr>
          <a:p>
            <a:pPr algn="ctr"/>
            <a:r>
              <a:rPr lang="zh-CN" altLang="en-US" sz="1200">
                <a:solidFill>
                  <a:schemeClr val="bg2">
                    <a:lumMod val="50000"/>
                  </a:schemeClr>
                </a:solidFill>
              </a:rPr>
              <a:t>苏州河上密集的货船↓</a:t>
            </a:r>
            <a:endParaRPr lang="en-US" altLang="zh-CN"/>
          </a:p>
        </p:txBody>
      </p:sp>
      <p:sp>
        <p:nvSpPr>
          <p:cNvPr id="7" name="文本框 6"/>
          <p:cNvSpPr txBox="1"/>
          <p:nvPr>
            <p:custDataLst>
              <p:tags r:id="rId7"/>
            </p:custDataLst>
          </p:nvPr>
        </p:nvSpPr>
        <p:spPr>
          <a:xfrm>
            <a:off x="9082405" y="3630295"/>
            <a:ext cx="367030" cy="1850390"/>
          </a:xfrm>
          <a:prstGeom prst="rect">
            <a:avLst/>
          </a:prstGeom>
          <a:noFill/>
        </p:spPr>
        <p:txBody>
          <a:bodyPr vert="eaVert" wrap="square" rtlCol="0">
            <a:spAutoFit/>
          </a:bodyPr>
          <a:p>
            <a:pPr algn="ctr"/>
            <a:r>
              <a:rPr lang="zh-CN" altLang="en-US" sz="1200">
                <a:solidFill>
                  <a:schemeClr val="bg2">
                    <a:lumMod val="50000"/>
                  </a:schemeClr>
                </a:solidFill>
              </a:rPr>
              <a:t>污浊的苏州河</a:t>
            </a:r>
            <a:r>
              <a:rPr lang="en-US" altLang="zh-CN" sz="1200">
                <a:solidFill>
                  <a:schemeClr val="bg2">
                    <a:lumMod val="50000"/>
                  </a:schemeClr>
                </a:solidFill>
              </a:rPr>
              <a:t>↑</a:t>
            </a:r>
            <a:endParaRPr lang="en-US" altLang="zh-CN" sz="1200">
              <a:solidFill>
                <a:schemeClr val="bg2">
                  <a:lumMod val="50000"/>
                </a:schemeClr>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2292350" y="2983230"/>
            <a:ext cx="1659890" cy="1106805"/>
          </a:xfrm>
          <a:prstGeom prst="rect">
            <a:avLst/>
          </a:prstGeom>
          <a:noFill/>
        </p:spPr>
        <p:txBody>
          <a:bodyPr wrap="square" rtlCol="0" anchor="ctr" anchorCtr="0">
            <a:normAutofit/>
          </a:bodyPr>
          <a:lstStyle/>
          <a:p>
            <a:pPr algn="ctr"/>
            <a:r>
              <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rPr>
              <a:t>02</a:t>
            </a:r>
            <a:endPar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custDataLst>
              <p:tags r:id="rId2"/>
            </p:custDataLst>
          </p:nvPr>
        </p:nvSpPr>
        <p:spPr>
          <a:xfrm>
            <a:off x="2292350" y="2712085"/>
            <a:ext cx="1659890" cy="338455"/>
          </a:xfrm>
          <a:prstGeom prst="rect">
            <a:avLst/>
          </a:prstGeom>
          <a:noFill/>
        </p:spPr>
        <p:txBody>
          <a:bodyPr wrap="square" lIns="91440" tIns="45720" rIns="91440" bIns="45720" rtlCol="0" anchor="b" anchorCtr="0">
            <a:normAutofit fontScale="90000"/>
          </a:bodyPr>
          <a:lstStyle/>
          <a:p>
            <a:pPr algn="ctr"/>
            <a:r>
              <a:rPr lang="en-US" altLang="zh-CN" b="1" spc="200" dirty="0">
                <a:solidFill>
                  <a:schemeClr val="accent1"/>
                </a:solidFill>
                <a:latin typeface="Arial" panose="020B0604020202020204" pitchFamily="34" charset="0"/>
                <a:ea typeface="微软雅黑" panose="020B0503020204020204" charset="-122"/>
                <a:sym typeface="+mn-ea"/>
              </a:rPr>
              <a:t>PART TWO</a:t>
            </a:r>
            <a:endParaRPr lang="en-US" altLang="zh-CN" b="1" spc="200" dirty="0">
              <a:solidFill>
                <a:schemeClr val="accent1"/>
              </a:solidFill>
              <a:latin typeface="Arial" panose="020B0604020202020204" pitchFamily="34" charset="0"/>
              <a:ea typeface="微软雅黑" panose="020B0503020204020204" charset="-122"/>
              <a:sym typeface="+mn-ea"/>
            </a:endParaRPr>
          </a:p>
        </p:txBody>
      </p:sp>
      <p:cxnSp>
        <p:nvCxnSpPr>
          <p:cNvPr id="12" name="直接连接符 11"/>
          <p:cNvCxnSpPr/>
          <p:nvPr>
            <p:custDataLst>
              <p:tags r:id="rId3"/>
            </p:custDataLst>
          </p:nvPr>
        </p:nvCxnSpPr>
        <p:spPr>
          <a:xfrm>
            <a:off x="2438400" y="4088765"/>
            <a:ext cx="1367790" cy="0"/>
          </a:xfrm>
          <a:prstGeom prst="line">
            <a:avLst/>
          </a:prstGeom>
          <a:noFill/>
          <a:ln w="19050" cap="flat" cmpd="sng" algn="ctr">
            <a:solidFill>
              <a:schemeClr val="accent1"/>
            </a:solidFill>
            <a:prstDash val="solid"/>
            <a:miter lim="800000"/>
          </a:ln>
          <a:effectLst/>
        </p:spPr>
      </p:cxnSp>
      <p:sp>
        <p:nvSpPr>
          <p:cNvPr id="3" name="标题 2"/>
          <p:cNvSpPr>
            <a:spLocks noGrp="1"/>
          </p:cNvSpPr>
          <p:nvPr>
            <p:ph type="ctrTitle" idx="14"/>
            <p:custDataLst>
              <p:tags r:id="rId4"/>
            </p:custDataLst>
          </p:nvPr>
        </p:nvSpPr>
        <p:spPr/>
        <p:txBody>
          <a:bodyPr>
            <a:normAutofit/>
          </a:bodyPr>
          <a:lstStyle/>
          <a:p>
            <a:pPr algn="ctr"/>
            <a:r>
              <a:rPr lang="zh-CN" altLang="en-US">
                <a:sym typeface="Arial" panose="020B0604020202020204" pitchFamily="34" charset="0"/>
              </a:rPr>
              <a:t>苏州河流域治理</a:t>
            </a:r>
            <a:endParaRPr lang="zh-CN" altLang="en-US"/>
          </a:p>
        </p:txBody>
      </p:sp>
      <p:sp>
        <p:nvSpPr>
          <p:cNvPr id="2" name="副标题 1"/>
          <p:cNvSpPr>
            <a:spLocks noGrp="1"/>
          </p:cNvSpPr>
          <p:nvPr>
            <p:ph type="subTitle" idx="13"/>
            <p:custDataLst>
              <p:tags r:id="rId5"/>
            </p:custDataLst>
          </p:nvPr>
        </p:nvSpPr>
        <p:spPr>
          <a:xfrm>
            <a:off x="4754880" y="3823970"/>
            <a:ext cx="4521835" cy="430530"/>
          </a:xfrm>
        </p:spPr>
        <p:txBody>
          <a:bodyPr/>
          <a:lstStyle/>
          <a:p>
            <a:pPr algn="ctr"/>
            <a:r>
              <a:rPr lang="zh-CN" altLang="en-US"/>
              <a:t>绿水青山就是金山银山</a:t>
            </a:r>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custDataLst>
              <p:tags r:id="rId1"/>
            </p:custDataLst>
          </p:nvPr>
        </p:nvGrpSpPr>
        <p:grpSpPr>
          <a:xfrm>
            <a:off x="152827" y="104775"/>
            <a:ext cx="11901060" cy="268446"/>
            <a:chOff x="152827" y="104775"/>
            <a:chExt cx="11901060" cy="268446"/>
          </a:xfrm>
        </p:grpSpPr>
        <p:sp>
          <p:nvSpPr>
            <p:cNvPr id="29" name="等腰三角形 28"/>
            <p:cNvSpPr/>
            <p:nvPr userDrawn="1">
              <p:custDataLst>
                <p:tags r:id="rId2"/>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userDrawn="1">
              <p:custDataLst>
                <p:tags r:id="rId3"/>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userDrawn="1">
              <p:custDataLst>
                <p:tags r:id="rId4"/>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32" name="等腰三角形 31"/>
            <p:cNvSpPr/>
            <p:nvPr userDrawn="1">
              <p:custDataLst>
                <p:tags r:id="rId5"/>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5" name="任意多边形 2"/>
          <p:cNvSpPr/>
          <p:nvPr>
            <p:custDataLst>
              <p:tags r:id="rId6"/>
            </p:custDataLst>
          </p:nvPr>
        </p:nvSpPr>
        <p:spPr bwMode="auto">
          <a:xfrm>
            <a:off x="446822" y="2070644"/>
            <a:ext cx="8392877" cy="3086308"/>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Lst>
            <a:ahLst/>
            <a:cxnLst>
              <a:cxn ang="0">
                <a:pos x="T0" y="T1"/>
              </a:cxn>
              <a:cxn ang="0">
                <a:pos x="T2" y="T3"/>
              </a:cxn>
              <a:cxn ang="0">
                <a:pos x="T4" y="T5"/>
              </a:cxn>
              <a:cxn ang="0">
                <a:pos x="T6" y="T7"/>
              </a:cxn>
              <a:cxn ang="0">
                <a:pos x="T8" y="T9"/>
              </a:cxn>
              <a:cxn ang="0">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a:solidFill>
              <a:schemeClr val="tx1"/>
            </a:solidFill>
            <a:prstDash val="dash"/>
            <a:miter lim="800000"/>
          </a:ln>
        </p:spPr>
        <p:txBody>
          <a:bodyPr vert="horz" wrap="square" lIns="91440" tIns="45720" rIns="91440" bIns="45720" numCol="1" anchor="t" anchorCtr="0" compatLnSpc="1">
            <a:normAutofit/>
          </a:bodyPr>
          <a:lstStyle/>
          <a:p>
            <a:pPr>
              <a:lnSpc>
                <a:spcPct val="120000"/>
              </a:lnSpc>
            </a:pPr>
            <a:endParaRPr lang="en-US">
              <a:latin typeface="Arial" panose="020B0604020202020204" pitchFamily="34" charset="0"/>
              <a:ea typeface="微软雅黑" panose="020B0503020204020204" charset="-122"/>
              <a:sym typeface="Arial" panose="020B0604020202020204" pitchFamily="34" charset="0"/>
            </a:endParaRPr>
          </a:p>
        </p:txBody>
      </p:sp>
      <p:sp>
        <p:nvSpPr>
          <p:cNvPr id="6" name="椭圆 5"/>
          <p:cNvSpPr/>
          <p:nvPr>
            <p:custDataLst>
              <p:tags r:id="rId7"/>
            </p:custDataLst>
          </p:nvPr>
        </p:nvSpPr>
        <p:spPr bwMode="auto">
          <a:xfrm>
            <a:off x="3804093" y="4121620"/>
            <a:ext cx="177801" cy="177801"/>
          </a:xfrm>
          <a:prstGeom prst="ellipse">
            <a:avLst/>
          </a:prstGeom>
          <a:solidFill>
            <a:schemeClr val="accent2"/>
          </a:solidFill>
          <a:effec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ctr" anchorCtr="0" compatLnSpc="1">
            <a:normAutofit fontScale="25000" lnSpcReduction="20000"/>
          </a:bodyPr>
          <a:lstStyle/>
          <a:p>
            <a:pPr algn="ctr">
              <a:lnSpc>
                <a:spcPct val="120000"/>
              </a:lnSpc>
            </a:pPr>
            <a:endParaRPr lang="en-US" sz="24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8" name="椭圆 7"/>
          <p:cNvSpPr/>
          <p:nvPr>
            <p:custDataLst>
              <p:tags r:id="rId8"/>
            </p:custDataLst>
          </p:nvPr>
        </p:nvSpPr>
        <p:spPr bwMode="auto">
          <a:xfrm>
            <a:off x="5167218" y="3137353"/>
            <a:ext cx="177801" cy="177801"/>
          </a:xfrm>
          <a:prstGeom prst="ellipse">
            <a:avLst/>
          </a:prstGeom>
          <a:solidFill>
            <a:schemeClr val="accent2"/>
          </a:solidFill>
          <a:effec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ctr" anchorCtr="0" compatLnSpc="1">
            <a:normAutofit fontScale="25000" lnSpcReduction="20000"/>
          </a:bodyPr>
          <a:lstStyle/>
          <a:p>
            <a:pPr algn="ctr">
              <a:lnSpc>
                <a:spcPct val="120000"/>
              </a:lnSpc>
            </a:pPr>
            <a:endParaRPr lang="en-US" sz="24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9" name="椭圆 8"/>
          <p:cNvSpPr/>
          <p:nvPr>
            <p:custDataLst>
              <p:tags r:id="rId9"/>
            </p:custDataLst>
          </p:nvPr>
        </p:nvSpPr>
        <p:spPr bwMode="auto">
          <a:xfrm>
            <a:off x="6854684" y="3363968"/>
            <a:ext cx="177801" cy="177801"/>
          </a:xfrm>
          <a:prstGeom prst="ellipse">
            <a:avLst/>
          </a:prstGeom>
          <a:solidFill>
            <a:schemeClr val="accent2"/>
          </a:solidFill>
          <a:effec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ctr" anchorCtr="0" compatLnSpc="1">
            <a:normAutofit fontScale="25000" lnSpcReduction="20000"/>
          </a:bodyPr>
          <a:lstStyle/>
          <a:p>
            <a:pPr algn="ctr">
              <a:lnSpc>
                <a:spcPct val="120000"/>
              </a:lnSpc>
            </a:pPr>
            <a:endParaRPr lang="en-US" sz="24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0" name="任意多边形 7"/>
          <p:cNvSpPr/>
          <p:nvPr>
            <p:custDataLst>
              <p:tags r:id="rId10"/>
            </p:custDataLst>
          </p:nvPr>
        </p:nvSpPr>
        <p:spPr>
          <a:xfrm rot="816452">
            <a:off x="8867269" y="1553804"/>
            <a:ext cx="617006" cy="62012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1"/>
          </a:solidFill>
          <a:ln w="12700">
            <a:miter lim="400000"/>
          </a:ln>
        </p:spPr>
        <p:txBody>
          <a:bodyPr wrap="square" lIns="19045" tIns="19045" rIns="19045" bIns="19045" anchor="ctr">
            <a:normAutofit/>
          </a:bodyP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latin typeface="Arial" panose="020B0604020202020204" pitchFamily="34" charset="0"/>
              <a:ea typeface="微软雅黑" panose="020B0503020204020204" charset="-122"/>
              <a:sym typeface="Arial" panose="020B0604020202020204" pitchFamily="34" charset="0"/>
            </a:endParaRPr>
          </a:p>
        </p:txBody>
      </p:sp>
      <p:sp>
        <p:nvSpPr>
          <p:cNvPr id="11" name="椭圆 10"/>
          <p:cNvSpPr/>
          <p:nvPr>
            <p:custDataLst>
              <p:tags r:id="rId11"/>
            </p:custDataLst>
          </p:nvPr>
        </p:nvSpPr>
        <p:spPr bwMode="auto">
          <a:xfrm>
            <a:off x="929391" y="4668643"/>
            <a:ext cx="177801" cy="177801"/>
          </a:xfrm>
          <a:prstGeom prst="ellipse">
            <a:avLst/>
          </a:prstGeom>
          <a:solidFill>
            <a:schemeClr val="accent2"/>
          </a:solidFill>
          <a:effec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ctr" anchorCtr="0" compatLnSpc="1">
            <a:normAutofit fontScale="250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20000"/>
              </a:lnSpc>
            </a:pPr>
            <a:endParaRPr lang="en-US" sz="24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2" name="剪去同侧角的矩形 24"/>
          <p:cNvSpPr/>
          <p:nvPr>
            <p:custDataLst>
              <p:tags r:id="rId12"/>
            </p:custDataLst>
          </p:nvPr>
        </p:nvSpPr>
        <p:spPr>
          <a:xfrm>
            <a:off x="34191" y="5323174"/>
            <a:ext cx="2027622" cy="904863"/>
          </a:xfrm>
          <a:prstGeom prst="snip2SameRect">
            <a:avLst>
              <a:gd name="adj1" fmla="val 0"/>
              <a:gd name="adj2" fmla="val 0"/>
            </a:avLst>
          </a:prstGeom>
          <a:ln>
            <a:noFill/>
          </a:ln>
        </p:spPr>
        <p:txBody>
          <a:bodyPr wrap="square" lIns="91440" tIns="45720" rIns="91440" bIns="45720" anchor="t">
            <a:normAutofit fontScale="70000"/>
          </a:bodyPr>
          <a:lstStyle/>
          <a:p>
            <a:pPr>
              <a:lnSpc>
                <a:spcPct val="120000"/>
              </a:lnSpc>
              <a:tabLst>
                <a:tab pos="227965" algn="l"/>
              </a:tabLst>
            </a:pPr>
            <a:r>
              <a:rPr lang="zh-CN" altLang="en-US" sz="1400" spc="150">
                <a:latin typeface="Arial" panose="020B0604020202020204" pitchFamily="34" charset="0"/>
                <a:ea typeface="微软雅黑" panose="020B0503020204020204" charset="-122"/>
                <a:sym typeface="Arial" panose="020B0604020202020204" pitchFamily="34" charset="0"/>
              </a:rPr>
              <a:t>为了改善苏州河的水质，上海市停止工业企业直接向河流排放废水，并开始建设污水收集和处理系统。</a:t>
            </a:r>
            <a:endParaRPr lang="zh-CN" altLang="en-US" sz="1400" spc="150">
              <a:latin typeface="Arial" panose="020B0604020202020204" pitchFamily="34" charset="0"/>
              <a:ea typeface="微软雅黑" panose="020B0503020204020204" charset="-122"/>
              <a:sym typeface="Arial" panose="020B0604020202020204" pitchFamily="34" charset="0"/>
            </a:endParaRPr>
          </a:p>
          <a:p>
            <a:pPr>
              <a:lnSpc>
                <a:spcPct val="120000"/>
              </a:lnSpc>
              <a:tabLst>
                <a:tab pos="227965" algn="l"/>
              </a:tabLst>
            </a:pPr>
            <a:endParaRPr lang="zh-CN" altLang="en-US" sz="1400" spc="150">
              <a:latin typeface="Arial" panose="020B0604020202020204" pitchFamily="34" charset="0"/>
              <a:ea typeface="微软雅黑" panose="020B0503020204020204" charset="-122"/>
              <a:sym typeface="Arial" panose="020B0604020202020204" pitchFamily="34" charset="0"/>
            </a:endParaRPr>
          </a:p>
        </p:txBody>
      </p:sp>
      <p:sp>
        <p:nvSpPr>
          <p:cNvPr id="13" name="文本框 12"/>
          <p:cNvSpPr txBox="1"/>
          <p:nvPr>
            <p:custDataLst>
              <p:tags r:id="rId13"/>
            </p:custDataLst>
          </p:nvPr>
        </p:nvSpPr>
        <p:spPr bwMode="auto">
          <a:xfrm>
            <a:off x="391696" y="4893092"/>
            <a:ext cx="2027621"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en-US" altLang="zh-CN"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rPr>
              <a:t>1994</a:t>
            </a:r>
            <a:r>
              <a:rPr lang="zh-CN" altLang="en-US"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rPr>
              <a:t>年</a:t>
            </a:r>
            <a:endParaRPr lang="zh-CN" altLang="en-US"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14" name="剪去同侧角的矩形 16"/>
          <p:cNvSpPr/>
          <p:nvPr>
            <p:custDataLst>
              <p:tags r:id="rId14"/>
            </p:custDataLst>
          </p:nvPr>
        </p:nvSpPr>
        <p:spPr>
          <a:xfrm>
            <a:off x="4161155" y="2056765"/>
            <a:ext cx="2189480" cy="1009015"/>
          </a:xfrm>
          <a:prstGeom prst="snip2SameRect">
            <a:avLst>
              <a:gd name="adj1" fmla="val 0"/>
              <a:gd name="adj2" fmla="val 0"/>
            </a:avLst>
          </a:prstGeom>
          <a:ln>
            <a:noFill/>
          </a:ln>
        </p:spPr>
        <p:txBody>
          <a:bodyPr wrap="square" lIns="91440" tIns="45720" rIns="91440" bIns="45720" anchor="t">
            <a:noAutofit/>
          </a:bodyPr>
          <a:lstStyle/>
          <a:p>
            <a:pPr>
              <a:lnSpc>
                <a:spcPct val="120000"/>
              </a:lnSpc>
              <a:tabLst>
                <a:tab pos="227965" algn="l"/>
              </a:tabLst>
            </a:pPr>
            <a:r>
              <a:rPr lang="zh-CN" altLang="en-US" sz="1000" spc="150">
                <a:latin typeface="Arial" panose="020B0604020202020204" pitchFamily="34" charset="0"/>
                <a:ea typeface="微软雅黑" panose="020B0503020204020204" charset="-122"/>
                <a:sym typeface="Arial" panose="020B0604020202020204" pitchFamily="34" charset="0"/>
              </a:rPr>
              <a:t>对苏州河进行了整治和美化工作。通过美化河道的环境，整治岸线的景观，苏州河焕然一新，焕发出勃勃生机。</a:t>
            </a:r>
            <a:endParaRPr lang="zh-CN" altLang="en-US" sz="1000" spc="150">
              <a:latin typeface="Arial" panose="020B0604020202020204" pitchFamily="34" charset="0"/>
              <a:ea typeface="微软雅黑" panose="020B0503020204020204" charset="-122"/>
              <a:sym typeface="Arial" panose="020B0604020202020204" pitchFamily="34" charset="0"/>
            </a:endParaRPr>
          </a:p>
          <a:p>
            <a:pPr>
              <a:lnSpc>
                <a:spcPct val="120000"/>
              </a:lnSpc>
              <a:tabLst>
                <a:tab pos="227965" algn="l"/>
              </a:tabLst>
            </a:pPr>
            <a:endParaRPr lang="zh-CN" altLang="en-US" sz="1000" spc="150">
              <a:latin typeface="Arial" panose="020B0604020202020204" pitchFamily="34" charset="0"/>
              <a:ea typeface="微软雅黑" panose="020B0503020204020204" charset="-122"/>
              <a:sym typeface="Arial" panose="020B0604020202020204" pitchFamily="34" charset="0"/>
            </a:endParaRPr>
          </a:p>
        </p:txBody>
      </p:sp>
      <p:sp>
        <p:nvSpPr>
          <p:cNvPr id="15" name="文本框 14"/>
          <p:cNvSpPr txBox="1"/>
          <p:nvPr>
            <p:custDataLst>
              <p:tags r:id="rId15"/>
            </p:custDataLst>
          </p:nvPr>
        </p:nvSpPr>
        <p:spPr bwMode="auto">
          <a:xfrm>
            <a:off x="4296584" y="1626558"/>
            <a:ext cx="1919075"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rPr>
              <a:t>世博会之前</a:t>
            </a:r>
            <a:endParaRPr lang="zh-CN" altLang="en-US"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17" name="剪去同侧角的矩形 46"/>
          <p:cNvSpPr/>
          <p:nvPr>
            <p:custDataLst>
              <p:tags r:id="rId16"/>
            </p:custDataLst>
          </p:nvPr>
        </p:nvSpPr>
        <p:spPr>
          <a:xfrm>
            <a:off x="2869565" y="4846320"/>
            <a:ext cx="2027555" cy="1096010"/>
          </a:xfrm>
          <a:prstGeom prst="snip2SameRect">
            <a:avLst>
              <a:gd name="adj1" fmla="val 0"/>
              <a:gd name="adj2" fmla="val 0"/>
            </a:avLst>
          </a:prstGeom>
          <a:ln>
            <a:noFill/>
          </a:ln>
        </p:spPr>
        <p:txBody>
          <a:bodyPr wrap="square" lIns="91440" tIns="45720" rIns="91440" bIns="45720" anchor="t">
            <a:noAutofit/>
          </a:bodyPr>
          <a:lstStyle/>
          <a:p>
            <a:pPr>
              <a:lnSpc>
                <a:spcPct val="120000"/>
              </a:lnSpc>
              <a:tabLst>
                <a:tab pos="227965" algn="l"/>
              </a:tabLst>
            </a:pPr>
            <a:r>
              <a:rPr lang="zh-CN" altLang="en-US" sz="1000" spc="150">
                <a:latin typeface="Arial" panose="020B0604020202020204" pitchFamily="34" charset="0"/>
                <a:ea typeface="微软雅黑" panose="020B0503020204020204" charset="-122"/>
                <a:sym typeface="Arial" panose="020B0604020202020204" pitchFamily="34" charset="0"/>
              </a:rPr>
              <a:t>2000年代初，对河道进行了大规模的清理工作。河底淤泥和垃圾被清除，提高了河流的水流能力，减少了污染物的滞留和扩散。</a:t>
            </a:r>
            <a:endParaRPr lang="zh-CN" altLang="en-US" sz="1000" spc="150">
              <a:latin typeface="Arial" panose="020B0604020202020204" pitchFamily="34" charset="0"/>
              <a:ea typeface="微软雅黑" panose="020B0503020204020204" charset="-122"/>
              <a:sym typeface="Arial" panose="020B0604020202020204" pitchFamily="34" charset="0"/>
            </a:endParaRPr>
          </a:p>
          <a:p>
            <a:pPr>
              <a:lnSpc>
                <a:spcPct val="120000"/>
              </a:lnSpc>
              <a:tabLst>
                <a:tab pos="227965" algn="l"/>
              </a:tabLst>
            </a:pPr>
            <a:endParaRPr lang="zh-CN" altLang="en-US" sz="1000" spc="150">
              <a:latin typeface="Arial" panose="020B0604020202020204" pitchFamily="34" charset="0"/>
              <a:ea typeface="微软雅黑" panose="020B0503020204020204" charset="-122"/>
              <a:sym typeface="Arial" panose="020B0604020202020204" pitchFamily="34" charset="0"/>
            </a:endParaRPr>
          </a:p>
        </p:txBody>
      </p:sp>
      <p:sp>
        <p:nvSpPr>
          <p:cNvPr id="18" name="文本框 17"/>
          <p:cNvSpPr txBox="1"/>
          <p:nvPr>
            <p:custDataLst>
              <p:tags r:id="rId17"/>
            </p:custDataLst>
          </p:nvPr>
        </p:nvSpPr>
        <p:spPr bwMode="auto">
          <a:xfrm>
            <a:off x="2923423" y="4449927"/>
            <a:ext cx="2027618"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en-US" altLang="zh-CN"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rPr>
              <a:t>2000</a:t>
            </a:r>
            <a:r>
              <a:rPr lang="zh-CN" altLang="en-US"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rPr>
              <a:t>年代初</a:t>
            </a:r>
            <a:endParaRPr lang="zh-CN" altLang="en-US"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19" name="剪去同侧角的矩形 49"/>
          <p:cNvSpPr/>
          <p:nvPr>
            <p:custDataLst>
              <p:tags r:id="rId18"/>
            </p:custDataLst>
          </p:nvPr>
        </p:nvSpPr>
        <p:spPr>
          <a:xfrm>
            <a:off x="5822315" y="4251960"/>
            <a:ext cx="2242820" cy="1610360"/>
          </a:xfrm>
          <a:prstGeom prst="snip2SameRect">
            <a:avLst>
              <a:gd name="adj1" fmla="val 0"/>
              <a:gd name="adj2" fmla="val 0"/>
            </a:avLst>
          </a:prstGeom>
          <a:ln>
            <a:noFill/>
          </a:ln>
        </p:spPr>
        <p:txBody>
          <a:bodyPr wrap="square" lIns="91440" tIns="45720" rIns="91440" bIns="45720" anchor="t">
            <a:noAutofit/>
          </a:bodyPr>
          <a:lstStyle/>
          <a:p>
            <a:pPr>
              <a:lnSpc>
                <a:spcPct val="120000"/>
              </a:lnSpc>
              <a:tabLst>
                <a:tab pos="227965" algn="l"/>
              </a:tabLst>
            </a:pPr>
            <a:r>
              <a:rPr lang="zh-CN" altLang="en-US" sz="1000" spc="150">
                <a:latin typeface="Arial" panose="020B0604020202020204" pitchFamily="34" charset="0"/>
                <a:ea typeface="微软雅黑" panose="020B0503020204020204" charset="-122"/>
                <a:sym typeface="Arial" panose="020B0604020202020204" pitchFamily="34" charset="0"/>
              </a:rPr>
              <a:t>近年来，为了保持苏州河的水质稳定，继续加强污水处理设施的升级改造，加大监管和执法力度。通过提升污水处理厂的处理能力和技术水平，确保出水符合相关标准，减少致病菌的排放。</a:t>
            </a:r>
            <a:endParaRPr lang="zh-CN" altLang="en-US" sz="1000" spc="150">
              <a:latin typeface="Arial" panose="020B0604020202020204" pitchFamily="34" charset="0"/>
              <a:ea typeface="微软雅黑" panose="020B0503020204020204" charset="-122"/>
              <a:sym typeface="Arial" panose="020B0604020202020204" pitchFamily="34" charset="0"/>
            </a:endParaRPr>
          </a:p>
        </p:txBody>
      </p:sp>
      <p:sp>
        <p:nvSpPr>
          <p:cNvPr id="20" name="文本框 19"/>
          <p:cNvSpPr txBox="1"/>
          <p:nvPr>
            <p:custDataLst>
              <p:tags r:id="rId19"/>
            </p:custDataLst>
          </p:nvPr>
        </p:nvSpPr>
        <p:spPr bwMode="auto">
          <a:xfrm>
            <a:off x="6539865" y="3728085"/>
            <a:ext cx="80708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rPr>
              <a:t>近年</a:t>
            </a:r>
            <a:endParaRPr lang="zh-CN" altLang="en-US"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23" name="剪去同侧角的矩形 16"/>
          <p:cNvSpPr/>
          <p:nvPr>
            <p:custDataLst>
              <p:tags r:id="rId20"/>
            </p:custDataLst>
          </p:nvPr>
        </p:nvSpPr>
        <p:spPr>
          <a:xfrm>
            <a:off x="929640" y="2754630"/>
            <a:ext cx="1734820" cy="699135"/>
          </a:xfrm>
          <a:prstGeom prst="snip2SameRect">
            <a:avLst>
              <a:gd name="adj1" fmla="val 0"/>
              <a:gd name="adj2" fmla="val 0"/>
            </a:avLst>
          </a:prstGeom>
          <a:ln>
            <a:noFill/>
          </a:ln>
        </p:spPr>
        <p:txBody>
          <a:bodyPr wrap="square" lIns="91440" tIns="45720" rIns="91440" bIns="45720" anchor="t">
            <a:normAutofit fontScale="90000"/>
          </a:bodyPr>
          <a:lstStyle/>
          <a:p>
            <a:pPr>
              <a:lnSpc>
                <a:spcPct val="120000"/>
              </a:lnSpc>
              <a:tabLst>
                <a:tab pos="227965" algn="l"/>
              </a:tabLst>
            </a:pPr>
            <a:r>
              <a:rPr lang="zh-CN" altLang="en-US" sz="1110" spc="150">
                <a:latin typeface="Arial" panose="020B0604020202020204" pitchFamily="34" charset="0"/>
                <a:ea typeface="微软雅黑" panose="020B0503020204020204" charset="-122"/>
                <a:sym typeface="Arial" panose="020B0604020202020204" pitchFamily="34" charset="0"/>
              </a:rPr>
              <a:t>上海市在苏州河边建设多个污水处理厂，对主要污染源进行治理。</a:t>
            </a:r>
            <a:endParaRPr lang="zh-CN" altLang="en-US" sz="1110" spc="150">
              <a:latin typeface="Arial" panose="020B0604020202020204" pitchFamily="34" charset="0"/>
              <a:ea typeface="微软雅黑" panose="020B0503020204020204" charset="-122"/>
              <a:sym typeface="Arial" panose="020B0604020202020204" pitchFamily="34" charset="0"/>
            </a:endParaRPr>
          </a:p>
          <a:p>
            <a:pPr>
              <a:lnSpc>
                <a:spcPct val="120000"/>
              </a:lnSpc>
              <a:tabLst>
                <a:tab pos="227965" algn="l"/>
              </a:tabLst>
            </a:pPr>
            <a:endParaRPr lang="zh-CN" altLang="en-US" sz="1110" spc="150">
              <a:latin typeface="Arial" panose="020B0604020202020204" pitchFamily="34" charset="0"/>
              <a:ea typeface="微软雅黑" panose="020B0503020204020204" charset="-122"/>
              <a:sym typeface="Arial" panose="020B0604020202020204" pitchFamily="34" charset="0"/>
            </a:endParaRPr>
          </a:p>
        </p:txBody>
      </p:sp>
      <p:sp>
        <p:nvSpPr>
          <p:cNvPr id="24" name="文本框 23"/>
          <p:cNvSpPr txBox="1"/>
          <p:nvPr>
            <p:custDataLst>
              <p:tags r:id="rId21"/>
            </p:custDataLst>
          </p:nvPr>
        </p:nvSpPr>
        <p:spPr bwMode="auto">
          <a:xfrm>
            <a:off x="1107440" y="2324735"/>
            <a:ext cx="12331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20000"/>
              </a:lnSpc>
              <a:spcBef>
                <a:spcPct val="0"/>
              </a:spcBef>
            </a:pPr>
            <a:r>
              <a:rPr lang="en-US" altLang="zh-CN"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rPr>
              <a:t>1998</a:t>
            </a:r>
            <a:r>
              <a:rPr lang="zh-CN" altLang="en-US"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rPr>
              <a:t>年</a:t>
            </a:r>
            <a:endParaRPr lang="zh-CN" altLang="en-US" sz="2000" b="1" spc="300">
              <a:solidFill>
                <a:schemeClr val="tx1">
                  <a:lumMod val="85000"/>
                  <a:lumOff val="15000"/>
                </a:schemeClr>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25" name="椭圆 24"/>
          <p:cNvSpPr/>
          <p:nvPr>
            <p:custDataLst>
              <p:tags r:id="rId22"/>
            </p:custDataLst>
          </p:nvPr>
        </p:nvSpPr>
        <p:spPr bwMode="auto">
          <a:xfrm>
            <a:off x="2286926" y="3599229"/>
            <a:ext cx="177801" cy="177801"/>
          </a:xfrm>
          <a:prstGeom prst="ellipse">
            <a:avLst/>
          </a:prstGeom>
          <a:solidFill>
            <a:schemeClr val="accent1"/>
          </a:solidFill>
          <a:effec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ctr" anchorCtr="0" compatLnSpc="1">
            <a:normAutofit fontScale="25000" lnSpcReduction="20000"/>
          </a:bodyPr>
          <a:lstStyle/>
          <a:p>
            <a:pPr algn="ctr">
              <a:lnSpc>
                <a:spcPct val="120000"/>
              </a:lnSpc>
            </a:pPr>
            <a:endParaRPr lang="en-US" sz="24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22" name="文本框 21"/>
          <p:cNvSpPr txBox="1"/>
          <p:nvPr>
            <p:custDataLst>
              <p:tags r:id="rId23"/>
            </p:custDataLst>
          </p:nvPr>
        </p:nvSpPr>
        <p:spPr>
          <a:xfrm>
            <a:off x="608400" y="608400"/>
            <a:ext cx="10970823" cy="706755"/>
          </a:xfrm>
          <a:prstGeom prst="rect">
            <a:avLst/>
          </a:prstGeom>
        </p:spPr>
        <p:txBody>
          <a:bodyPr vert="horz" wrap="square" lIns="91440" tIns="45720" rIns="91440" bIns="4572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a:solidFill>
                  <a:schemeClr val="tx1">
                    <a:lumMod val="85000"/>
                    <a:lumOff val="15000"/>
                  </a:schemeClr>
                </a:solidFill>
                <a:uFillTx/>
                <a:latin typeface="Arial" panose="020B0604020202020204" pitchFamily="34" charset="0"/>
              </a:rPr>
              <a:t>苏州河治理总体过程</a:t>
            </a:r>
            <a:endParaRPr lang="zh-CN" altLang="en-US">
              <a:solidFill>
                <a:schemeClr val="tx1">
                  <a:lumMod val="85000"/>
                  <a:lumOff val="15000"/>
                </a:schemeClr>
              </a:solidFill>
              <a:uFillTx/>
              <a:latin typeface="Arial" panose="020B0604020202020204" pitchFamily="34" charset="0"/>
            </a:endParaRPr>
          </a:p>
        </p:txBody>
      </p:sp>
      <p:pic>
        <p:nvPicPr>
          <p:cNvPr id="3" name="图片 2"/>
          <p:cNvPicPr>
            <a:picLocks noChangeAspect="1"/>
          </p:cNvPicPr>
          <p:nvPr/>
        </p:nvPicPr>
        <p:blipFill>
          <a:blip r:embed="rId24"/>
          <a:stretch>
            <a:fillRect/>
          </a:stretch>
        </p:blipFill>
        <p:spPr>
          <a:xfrm>
            <a:off x="8803005" y="2490470"/>
            <a:ext cx="3074670" cy="4125595"/>
          </a:xfrm>
          <a:prstGeom prst="rect">
            <a:avLst/>
          </a:prstGeom>
          <a:ln>
            <a:solidFill>
              <a:schemeClr val="tx1"/>
            </a:solidFill>
          </a:ln>
        </p:spPr>
      </p:pic>
      <p:sp>
        <p:nvSpPr>
          <p:cNvPr id="2" name="文本框 1"/>
          <p:cNvSpPr txBox="1"/>
          <p:nvPr>
            <p:custDataLst>
              <p:tags r:id="rId25"/>
            </p:custDataLst>
          </p:nvPr>
        </p:nvSpPr>
        <p:spPr>
          <a:xfrm>
            <a:off x="9176385" y="2149475"/>
            <a:ext cx="2328545" cy="275590"/>
          </a:xfrm>
          <a:prstGeom prst="rect">
            <a:avLst/>
          </a:prstGeom>
          <a:noFill/>
        </p:spPr>
        <p:txBody>
          <a:bodyPr wrap="square" rtlCol="0">
            <a:spAutoFit/>
          </a:bodyPr>
          <a:p>
            <a:r>
              <a:rPr lang="zh-CN" altLang="en-US" sz="1200">
                <a:solidFill>
                  <a:schemeClr val="bg2">
                    <a:lumMod val="50000"/>
                  </a:schemeClr>
                </a:solidFill>
              </a:rPr>
              <a:t>苏州河环境综合整治四期工程↓</a:t>
            </a:r>
            <a:endParaRPr lang="zh-CN" altLang="en-US" sz="1200">
              <a:solidFill>
                <a:schemeClr val="bg2">
                  <a:lumMod val="50000"/>
                </a:schemeClr>
              </a:solidFill>
            </a:endParaRPr>
          </a:p>
        </p:txBody>
      </p:sp>
    </p:spTree>
    <p:custDataLst>
      <p:tags r:id="rId26"/>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grpSp>
        <p:nvGrpSpPr>
          <p:cNvPr id="19" name="组合 18"/>
          <p:cNvGrpSpPr/>
          <p:nvPr>
            <p:custDataLst>
              <p:tags r:id="rId2"/>
            </p:custDataLst>
          </p:nvPr>
        </p:nvGrpSpPr>
        <p:grpSpPr>
          <a:xfrm>
            <a:off x="152827" y="104775"/>
            <a:ext cx="11901060" cy="268446"/>
            <a:chOff x="152827" y="104775"/>
            <a:chExt cx="11901060" cy="268446"/>
          </a:xfrm>
        </p:grpSpPr>
        <p:sp>
          <p:nvSpPr>
            <p:cNvPr id="20" name="等腰三角形 19"/>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23" name="等腰三角形 22"/>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cxnSp>
        <p:nvCxnSpPr>
          <p:cNvPr id="2" name="直接连接符 1"/>
          <p:cNvCxnSpPr/>
          <p:nvPr>
            <p:custDataLst>
              <p:tags r:id="rId7"/>
            </p:custDataLst>
          </p:nvPr>
        </p:nvCxnSpPr>
        <p:spPr>
          <a:xfrm>
            <a:off x="7999897" y="203962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8"/>
            </p:custDataLst>
          </p:nvPr>
        </p:nvSpPr>
        <p:spPr>
          <a:xfrm>
            <a:off x="1040165" y="2550513"/>
            <a:ext cx="2928620" cy="384231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1000"/>
              </a:spcBef>
            </a:pPr>
            <a:r>
              <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rPr>
              <a:t>为了减少污染物的再悬浮和释放，利用机械设备和人工清理方法，对河底积存的污染淤泥进行清除。这些淤泥可能含有重金属和有机物等有害物质，对河流水质和生态环境构成威胁。清理工作的实施有效减少了污染物的滞留，恢复了河道的自净能力。</a:t>
            </a:r>
            <a:endPar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endParaRPr>
          </a:p>
          <a:p>
            <a:pPr fontAlgn="auto">
              <a:lnSpc>
                <a:spcPct val="150000"/>
              </a:lnSpc>
              <a:spcBef>
                <a:spcPts val="1000"/>
              </a:spcBef>
            </a:pPr>
            <a:endPar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endParaRPr>
          </a:p>
          <a:p>
            <a:pPr fontAlgn="auto">
              <a:lnSpc>
                <a:spcPct val="150000"/>
              </a:lnSpc>
              <a:spcBef>
                <a:spcPts val="1000"/>
              </a:spcBef>
            </a:pPr>
            <a:endPar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6" name="文本框 5"/>
          <p:cNvSpPr txBox="1"/>
          <p:nvPr>
            <p:custDataLst>
              <p:tags r:id="rId9"/>
            </p:custDataLst>
          </p:nvPr>
        </p:nvSpPr>
        <p:spPr>
          <a:xfrm>
            <a:off x="4846019" y="2550513"/>
            <a:ext cx="2928620" cy="384231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1000"/>
              </a:spcBef>
            </a:pPr>
            <a:r>
              <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rPr>
              <a:t>对沿岸的工业企业进行排污许可管理，强化污水处理设施建设和运行监管，减少污染物的排放。上海通过</a:t>
            </a:r>
            <a:r>
              <a:rPr lang="zh-CN" altLang="en-US" sz="1600" b="1">
                <a:solidFill>
                  <a:schemeClr val="accent1">
                    <a:lumMod val="75000"/>
                  </a:schemeClr>
                </a:solidFill>
                <a:uFillTx/>
                <a:latin typeface="Arial" panose="020B0604020202020204" pitchFamily="34" charset="0"/>
                <a:ea typeface="微软雅黑" panose="020B0503020204020204" charset="-122"/>
                <a:sym typeface="+mn-ea"/>
              </a:rPr>
              <a:t>严格的监管和管理</a:t>
            </a:r>
            <a:r>
              <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rPr>
              <a:t>，促使企业采取措施减少或消除污染物的排放，保护河流的水质。</a:t>
            </a:r>
            <a:endPar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endParaRPr>
          </a:p>
          <a:p>
            <a:pPr fontAlgn="auto">
              <a:lnSpc>
                <a:spcPct val="150000"/>
              </a:lnSpc>
              <a:spcBef>
                <a:spcPts val="1000"/>
              </a:spcBef>
            </a:pPr>
            <a:endPar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endParaRPr>
          </a:p>
          <a:p>
            <a:pPr fontAlgn="auto">
              <a:lnSpc>
                <a:spcPct val="150000"/>
              </a:lnSpc>
              <a:spcBef>
                <a:spcPts val="1000"/>
              </a:spcBef>
            </a:pPr>
            <a:endPar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7" name="文本框 6"/>
          <p:cNvSpPr txBox="1"/>
          <p:nvPr>
            <p:custDataLst>
              <p:tags r:id="rId10"/>
            </p:custDataLst>
          </p:nvPr>
        </p:nvSpPr>
        <p:spPr>
          <a:xfrm>
            <a:off x="4846019" y="2030095"/>
            <a:ext cx="2928620" cy="398780"/>
          </a:xfrm>
          <a:prstGeom prst="rect">
            <a:avLst/>
          </a:prstGeom>
          <a:noFill/>
        </p:spPr>
        <p:txBody>
          <a:bodyPr wrap="square" rtlCol="0">
            <a:normAutofit fontScale="90000"/>
          </a:bodyPr>
          <a:lstStyle/>
          <a:p>
            <a:pPr algn="l"/>
            <a:r>
              <a:rPr lang="zh-CN" altLang="en-US" sz="2000" b="1">
                <a:solidFill>
                  <a:schemeClr val="tx1">
                    <a:lumMod val="85000"/>
                    <a:lumOff val="15000"/>
                  </a:schemeClr>
                </a:solidFill>
                <a:latin typeface="Arial" panose="020B0604020202020204" pitchFamily="34" charset="0"/>
                <a:ea typeface="微软雅黑" panose="020B0503020204020204" charset="-122"/>
                <a:sym typeface="+mn-ea"/>
              </a:rPr>
              <a:t>污染源治理</a:t>
            </a:r>
            <a:endParaRPr lang="zh-CN" altLang="en-US" sz="2000" b="1">
              <a:solidFill>
                <a:schemeClr val="tx1">
                  <a:lumMod val="85000"/>
                  <a:lumOff val="15000"/>
                </a:schemeClr>
              </a:solidFill>
              <a:latin typeface="Arial" panose="020B0604020202020204" pitchFamily="34" charset="0"/>
              <a:ea typeface="微软雅黑" panose="020B0503020204020204" charset="-122"/>
            </a:endParaRPr>
          </a:p>
        </p:txBody>
      </p:sp>
      <p:sp>
        <p:nvSpPr>
          <p:cNvPr id="8" name="椭圆 7"/>
          <p:cNvSpPr/>
          <p:nvPr>
            <p:custDataLst>
              <p:tags r:id="rId11"/>
            </p:custDataLst>
          </p:nvPr>
        </p:nvSpPr>
        <p:spPr>
          <a:xfrm>
            <a:off x="4419299" y="204343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2</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9" name="文本框 8"/>
          <p:cNvSpPr txBox="1"/>
          <p:nvPr>
            <p:custDataLst>
              <p:tags r:id="rId12"/>
            </p:custDataLst>
          </p:nvPr>
        </p:nvSpPr>
        <p:spPr>
          <a:xfrm>
            <a:off x="8651875" y="2550513"/>
            <a:ext cx="2928620" cy="384231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1000"/>
              </a:spcBef>
            </a:pPr>
            <a:r>
              <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rPr>
              <a:t>上海市政府建立了水质监测网，对苏州河的水质进行</a:t>
            </a:r>
            <a:r>
              <a:rPr lang="zh-CN" altLang="en-US" sz="1600" b="1">
                <a:solidFill>
                  <a:schemeClr val="accent1">
                    <a:lumMod val="75000"/>
                  </a:schemeClr>
                </a:solidFill>
                <a:uFillTx/>
                <a:latin typeface="Arial" panose="020B0604020202020204" pitchFamily="34" charset="0"/>
                <a:ea typeface="微软雅黑" panose="020B0503020204020204" charset="-122"/>
                <a:sym typeface="+mn-ea"/>
              </a:rPr>
              <a:t>定期监测和评估</a:t>
            </a:r>
            <a:r>
              <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rPr>
              <a:t>，及时发现和解决污染问题。监测数据为治理工作提供了科学依据和参考，保障了苏州河水质的稳定和可持续发展。</a:t>
            </a:r>
            <a:endParaRPr lang="zh-CN" altLang="en-US" sz="1600">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10" name="文本框 9"/>
          <p:cNvSpPr txBox="1"/>
          <p:nvPr>
            <p:custDataLst>
              <p:tags r:id="rId13"/>
            </p:custDataLst>
          </p:nvPr>
        </p:nvSpPr>
        <p:spPr>
          <a:xfrm>
            <a:off x="8651875" y="2030095"/>
            <a:ext cx="2928620" cy="398780"/>
          </a:xfrm>
          <a:prstGeom prst="rect">
            <a:avLst/>
          </a:prstGeom>
          <a:noFill/>
        </p:spPr>
        <p:txBody>
          <a:bodyPr wrap="square" rtlCol="0">
            <a:normAutofit fontScale="90000"/>
          </a:bodyPr>
          <a:lstStyle/>
          <a:p>
            <a:pPr algn="l"/>
            <a:r>
              <a:rPr lang="zh-CN" altLang="en-US" sz="2000" b="1">
                <a:solidFill>
                  <a:schemeClr val="tx1">
                    <a:lumMod val="85000"/>
                    <a:lumOff val="15000"/>
                  </a:schemeClr>
                </a:solidFill>
                <a:latin typeface="Arial" panose="020B0604020202020204" pitchFamily="34" charset="0"/>
                <a:ea typeface="微软雅黑" panose="020B0503020204020204" charset="-122"/>
              </a:rPr>
              <a:t>水质监测</a:t>
            </a:r>
            <a:endParaRPr lang="zh-CN" altLang="en-US" sz="2000" b="1">
              <a:solidFill>
                <a:schemeClr val="tx1">
                  <a:lumMod val="85000"/>
                  <a:lumOff val="15000"/>
                </a:schemeClr>
              </a:solidFill>
              <a:latin typeface="Arial" panose="020B0604020202020204" pitchFamily="34" charset="0"/>
              <a:ea typeface="微软雅黑" panose="020B0503020204020204" charset="-122"/>
            </a:endParaRPr>
          </a:p>
        </p:txBody>
      </p:sp>
      <p:sp>
        <p:nvSpPr>
          <p:cNvPr id="11" name="椭圆 10"/>
          <p:cNvSpPr/>
          <p:nvPr>
            <p:custDataLst>
              <p:tags r:id="rId14"/>
            </p:custDataLst>
          </p:nvPr>
        </p:nvSpPr>
        <p:spPr>
          <a:xfrm>
            <a:off x="8225155" y="204343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3</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cxnSp>
        <p:nvCxnSpPr>
          <p:cNvPr id="12" name="直接连接符 11"/>
          <p:cNvCxnSpPr/>
          <p:nvPr>
            <p:custDataLst>
              <p:tags r:id="rId15"/>
            </p:custDataLst>
          </p:nvPr>
        </p:nvCxnSpPr>
        <p:spPr>
          <a:xfrm>
            <a:off x="4194042" y="203962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16"/>
            </p:custDataLst>
          </p:nvPr>
        </p:nvSpPr>
        <p:spPr>
          <a:xfrm>
            <a:off x="608400" y="608400"/>
            <a:ext cx="10970823"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a:latin typeface="Arial" panose="020B0604020202020204" pitchFamily="34" charset="0"/>
                <a:sym typeface="+mn-ea"/>
              </a:rPr>
              <a:t>污染治理主要措施</a:t>
            </a:r>
            <a:endParaRPr lang="zh-CN" altLang="en-US">
              <a:latin typeface="Arial" panose="020B0604020202020204" pitchFamily="34" charset="0"/>
            </a:endParaRPr>
          </a:p>
        </p:txBody>
      </p:sp>
      <p:sp>
        <p:nvSpPr>
          <p:cNvPr id="17" name="文本框 16"/>
          <p:cNvSpPr txBox="1"/>
          <p:nvPr>
            <p:custDataLst>
              <p:tags r:id="rId17"/>
            </p:custDataLst>
          </p:nvPr>
        </p:nvSpPr>
        <p:spPr>
          <a:xfrm>
            <a:off x="1035756" y="2030095"/>
            <a:ext cx="2928620" cy="398780"/>
          </a:xfrm>
          <a:prstGeom prst="rect">
            <a:avLst/>
          </a:prstGeom>
          <a:noFill/>
        </p:spPr>
        <p:txBody>
          <a:bodyPr wrap="square" rtlCol="0">
            <a:normAutofit fontScale="90000"/>
          </a:bodyPr>
          <a:lstStyle/>
          <a:p>
            <a:pPr algn="l"/>
            <a:r>
              <a:rPr lang="zh-CN" altLang="en-US" sz="2000" b="1">
                <a:solidFill>
                  <a:schemeClr val="tx1">
                    <a:lumMod val="85000"/>
                    <a:lumOff val="15000"/>
                  </a:schemeClr>
                </a:solidFill>
                <a:latin typeface="Arial" panose="020B0604020202020204" pitchFamily="34" charset="0"/>
                <a:ea typeface="微软雅黑" panose="020B0503020204020204" charset="-122"/>
                <a:sym typeface="+mn-ea"/>
              </a:rPr>
              <a:t>河底淤泥清理</a:t>
            </a:r>
            <a:endParaRPr lang="zh-CN" altLang="en-US" sz="2000" b="1">
              <a:solidFill>
                <a:schemeClr val="tx1">
                  <a:lumMod val="85000"/>
                  <a:lumOff val="15000"/>
                </a:schemeClr>
              </a:solidFill>
              <a:latin typeface="Arial" panose="020B0604020202020204" pitchFamily="34" charset="0"/>
              <a:ea typeface="微软雅黑" panose="020B0503020204020204" charset="-122"/>
            </a:endParaRPr>
          </a:p>
          <a:p>
            <a:pPr algn="l"/>
            <a:endParaRPr lang="zh-CN" altLang="en-US" sz="2000" b="1">
              <a:solidFill>
                <a:schemeClr val="tx1">
                  <a:lumMod val="85000"/>
                  <a:lumOff val="15000"/>
                </a:schemeClr>
              </a:solidFill>
              <a:latin typeface="Arial" panose="020B0604020202020204" pitchFamily="34" charset="0"/>
              <a:ea typeface="微软雅黑" panose="020B0503020204020204" charset="-122"/>
            </a:endParaRPr>
          </a:p>
        </p:txBody>
      </p:sp>
      <p:sp>
        <p:nvSpPr>
          <p:cNvPr id="18" name="椭圆 17"/>
          <p:cNvSpPr/>
          <p:nvPr>
            <p:custDataLst>
              <p:tags r:id="rId18"/>
            </p:custDataLst>
          </p:nvPr>
        </p:nvSpPr>
        <p:spPr>
          <a:xfrm>
            <a:off x="609035" y="204343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latin typeface="Arial" panose="020B0604020202020204" pitchFamily="34" charset="0"/>
                <a:ea typeface="微软雅黑" panose="020B0503020204020204" charset="-122"/>
                <a:cs typeface="Arial" panose="020B0604020202020204" pitchFamily="34" charset="0"/>
              </a:rPr>
              <a:t>1</a:t>
            </a:r>
            <a:endParaRPr lang="zh-CN" altLang="en-US" b="1" dirty="0">
              <a:latin typeface="Arial" panose="020B0604020202020204" pitchFamily="34" charset="0"/>
              <a:ea typeface="微软雅黑" panose="020B0503020204020204" charset="-122"/>
              <a:cs typeface="Arial" panose="020B0604020202020204" pitchFamily="34" charset="0"/>
            </a:endParaRPr>
          </a:p>
        </p:txBody>
      </p:sp>
    </p:spTree>
    <p:custDataLst>
      <p:tags r:id="rId19"/>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grpSp>
        <p:nvGrpSpPr>
          <p:cNvPr id="27" name="组合 26"/>
          <p:cNvGrpSpPr/>
          <p:nvPr>
            <p:custDataLst>
              <p:tags r:id="rId2"/>
            </p:custDataLst>
          </p:nvPr>
        </p:nvGrpSpPr>
        <p:grpSpPr>
          <a:xfrm>
            <a:off x="152827" y="104775"/>
            <a:ext cx="11901060" cy="268446"/>
            <a:chOff x="152827" y="104775"/>
            <a:chExt cx="11901060" cy="268446"/>
          </a:xfrm>
        </p:grpSpPr>
        <p:sp>
          <p:nvSpPr>
            <p:cNvPr id="28" name="等腰三角形 27"/>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31" name="等腰三角形 30"/>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sp>
        <p:nvSpPr>
          <p:cNvPr id="2" name="文本框 1"/>
          <p:cNvSpPr txBox="1"/>
          <p:nvPr>
            <p:custDataLst>
              <p:tags r:id="rId7"/>
            </p:custDataLst>
          </p:nvPr>
        </p:nvSpPr>
        <p:spPr>
          <a:xfrm>
            <a:off x="1040130" y="2244725"/>
            <a:ext cx="2928620" cy="104203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1000"/>
              </a:spcBef>
            </a:pPr>
            <a:r>
              <a:rPr lang="zh-CN" altLang="en-US" sz="1200">
                <a:solidFill>
                  <a:schemeClr val="tx1">
                    <a:lumMod val="65000"/>
                    <a:lumOff val="35000"/>
                  </a:schemeClr>
                </a:solidFill>
                <a:uFillTx/>
                <a:latin typeface="Arial" panose="020B0604020202020204" pitchFamily="34" charset="0"/>
                <a:ea typeface="微软雅黑" panose="020B0503020204020204" charset="-122"/>
                <a:sym typeface="+mn-ea"/>
              </a:rPr>
              <a:t>上海市通过修复和加固河岸，防止岸线侵蚀和塌陷，保持河道的稳定性。河岸修复工作不仅保护了河道的整体结构，还提供了良好的生态栖息环境。</a:t>
            </a:r>
            <a:endParaRPr lang="zh-CN" altLang="en-US" sz="1200">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3" name="文本框 2"/>
          <p:cNvSpPr txBox="1"/>
          <p:nvPr>
            <p:custDataLst>
              <p:tags r:id="rId8"/>
            </p:custDataLst>
          </p:nvPr>
        </p:nvSpPr>
        <p:spPr>
          <a:xfrm>
            <a:off x="1040235" y="1717675"/>
            <a:ext cx="2928620" cy="398780"/>
          </a:xfrm>
          <a:prstGeom prst="rect">
            <a:avLst/>
          </a:prstGeom>
          <a:noFill/>
        </p:spPr>
        <p:txBody>
          <a:bodyPr wrap="square" rtlCol="0">
            <a:normAutofit fontScale="90000"/>
          </a:bodyPr>
          <a:lstStyle/>
          <a:p>
            <a:pPr algn="l"/>
            <a:r>
              <a:rPr lang="zh-CN" altLang="en-US" sz="2000" b="1">
                <a:solidFill>
                  <a:schemeClr val="tx1">
                    <a:lumMod val="85000"/>
                    <a:lumOff val="15000"/>
                  </a:schemeClr>
                </a:solidFill>
                <a:latin typeface="Arial" panose="020B0604020202020204" pitchFamily="34" charset="0"/>
                <a:ea typeface="微软雅黑" panose="020B0503020204020204" charset="-122"/>
              </a:rPr>
              <a:t>河岸修复</a:t>
            </a:r>
            <a:endParaRPr lang="zh-CN" altLang="en-US" sz="2000" b="1">
              <a:solidFill>
                <a:schemeClr val="tx1">
                  <a:lumMod val="85000"/>
                  <a:lumOff val="15000"/>
                </a:schemeClr>
              </a:solidFill>
              <a:latin typeface="Arial" panose="020B0604020202020204" pitchFamily="34" charset="0"/>
              <a:ea typeface="微软雅黑" panose="020B0503020204020204" charset="-122"/>
            </a:endParaRPr>
          </a:p>
        </p:txBody>
      </p:sp>
      <p:sp>
        <p:nvSpPr>
          <p:cNvPr id="4" name="椭圆 3"/>
          <p:cNvSpPr/>
          <p:nvPr>
            <p:custDataLst>
              <p:tags r:id="rId9"/>
            </p:custDataLst>
          </p:nvPr>
        </p:nvSpPr>
        <p:spPr>
          <a:xfrm>
            <a:off x="613515" y="173101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1</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5" name="文本框 4"/>
          <p:cNvSpPr txBox="1"/>
          <p:nvPr>
            <p:custDataLst>
              <p:tags r:id="rId10"/>
            </p:custDataLst>
          </p:nvPr>
        </p:nvSpPr>
        <p:spPr>
          <a:xfrm>
            <a:off x="8651875" y="2244725"/>
            <a:ext cx="2928620" cy="1414145"/>
          </a:xfrm>
          <a:prstGeom prst="rect">
            <a:avLst/>
          </a:prstGeom>
          <a:noFill/>
        </p:spPr>
        <p:txBody>
          <a:bodyPr wrap="square" rtlCol="0">
            <a:normAutofit fontScale="9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spcBef>
                <a:spcPts val="1000"/>
              </a:spcBef>
              <a:buClrTx/>
              <a:buSzTx/>
              <a:buFontTx/>
            </a:pPr>
            <a:r>
              <a:rPr lang="zh-CN" altLang="en-US" sz="1335">
                <a:solidFill>
                  <a:schemeClr val="tx1">
                    <a:lumMod val="65000"/>
                    <a:lumOff val="35000"/>
                  </a:schemeClr>
                </a:solidFill>
                <a:uFillTx/>
                <a:latin typeface="Arial" panose="020B0604020202020204" pitchFamily="34" charset="0"/>
                <a:ea typeface="微软雅黑" panose="020B0503020204020204" charset="-122"/>
                <a:sym typeface="+mn-ea"/>
              </a:rPr>
              <a:t>上海市政府为苏州河引入适应性强的水生植物，这些水生植物具有良好的水质净化能力，能够吸收和降解水中的有害物质，改善水质，并促进河道中的生物多样性。</a:t>
            </a:r>
            <a:endParaRPr lang="zh-CN" altLang="en-US" sz="1335">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6" name="文本框 5"/>
          <p:cNvSpPr txBox="1"/>
          <p:nvPr>
            <p:custDataLst>
              <p:tags r:id="rId11"/>
            </p:custDataLst>
          </p:nvPr>
        </p:nvSpPr>
        <p:spPr>
          <a:xfrm>
            <a:off x="8651875" y="1717675"/>
            <a:ext cx="2928620" cy="398780"/>
          </a:xfrm>
          <a:prstGeom prst="rect">
            <a:avLst/>
          </a:prstGeom>
          <a:noFill/>
        </p:spPr>
        <p:txBody>
          <a:bodyPr wrap="square" rtlCol="0">
            <a:normAutofit fontScale="90000"/>
          </a:bodyPr>
          <a:lstStyle/>
          <a:p>
            <a:pPr algn="l"/>
            <a:r>
              <a:rPr lang="zh-CN" altLang="en-US" sz="2000" b="1">
                <a:solidFill>
                  <a:schemeClr val="tx1">
                    <a:lumMod val="85000"/>
                    <a:lumOff val="15000"/>
                  </a:schemeClr>
                </a:solidFill>
                <a:latin typeface="Arial" panose="020B0604020202020204" pitchFamily="34" charset="0"/>
                <a:ea typeface="微软雅黑" panose="020B0503020204020204" charset="-122"/>
              </a:rPr>
              <a:t>引进水生植物</a:t>
            </a:r>
            <a:endParaRPr lang="zh-CN" altLang="en-US" sz="2000" b="1">
              <a:solidFill>
                <a:schemeClr val="tx1">
                  <a:lumMod val="85000"/>
                  <a:lumOff val="15000"/>
                </a:schemeClr>
              </a:solidFill>
              <a:latin typeface="Arial" panose="020B0604020202020204" pitchFamily="34" charset="0"/>
              <a:ea typeface="微软雅黑" panose="020B0503020204020204" charset="-122"/>
            </a:endParaRPr>
          </a:p>
        </p:txBody>
      </p:sp>
      <p:sp>
        <p:nvSpPr>
          <p:cNvPr id="7" name="椭圆 6"/>
          <p:cNvSpPr/>
          <p:nvPr>
            <p:custDataLst>
              <p:tags r:id="rId12"/>
            </p:custDataLst>
          </p:nvPr>
        </p:nvSpPr>
        <p:spPr>
          <a:xfrm>
            <a:off x="8225155" y="173101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3</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8" name="文本框 7"/>
          <p:cNvSpPr txBox="1"/>
          <p:nvPr>
            <p:custDataLst>
              <p:tags r:id="rId13"/>
            </p:custDataLst>
          </p:nvPr>
        </p:nvSpPr>
        <p:spPr>
          <a:xfrm>
            <a:off x="1040235" y="4724435"/>
            <a:ext cx="2928620" cy="1683315"/>
          </a:xfrm>
          <a:prstGeom prst="rect">
            <a:avLst/>
          </a:prstGeom>
          <a:noFill/>
        </p:spPr>
        <p:txBody>
          <a:bodyPr wrap="square" rtlCol="0">
            <a:normAutofit fontScale="7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1000"/>
              </a:spcBef>
            </a:pPr>
            <a:r>
              <a:rPr lang="zh-CN" altLang="en-US" sz="1715">
                <a:solidFill>
                  <a:schemeClr val="tx1">
                    <a:lumMod val="65000"/>
                    <a:lumOff val="35000"/>
                  </a:schemeClr>
                </a:solidFill>
                <a:uFillTx/>
                <a:latin typeface="Arial" panose="020B0604020202020204" pitchFamily="34" charset="0"/>
                <a:ea typeface="微软雅黑" panose="020B0503020204020204" charset="-122"/>
                <a:sym typeface="+mn-ea"/>
              </a:rPr>
              <a:t>上海市政府对苏州河两岸进行了景观设计和规划。注重生态、文化和历史特色，营造宜人的河岸环境。通过合理的设计和规划，打造了具有独特魅力的河岸景观，提升了沿岸地区的居住和游憩环境。</a:t>
            </a:r>
            <a:endParaRPr lang="zh-CN" altLang="en-US" sz="1715">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9" name="文本框 8"/>
          <p:cNvSpPr txBox="1"/>
          <p:nvPr>
            <p:custDataLst>
              <p:tags r:id="rId14"/>
            </p:custDataLst>
          </p:nvPr>
        </p:nvSpPr>
        <p:spPr>
          <a:xfrm>
            <a:off x="1040235" y="4197350"/>
            <a:ext cx="2928620" cy="398780"/>
          </a:xfrm>
          <a:prstGeom prst="rect">
            <a:avLst/>
          </a:prstGeom>
          <a:noFill/>
        </p:spPr>
        <p:txBody>
          <a:bodyPr wrap="square" rtlCol="0">
            <a:normAutofit fontScale="90000"/>
          </a:bodyPr>
          <a:lstStyle/>
          <a:p>
            <a:pPr algn="l"/>
            <a:r>
              <a:rPr lang="zh-CN" altLang="en-US" sz="2000" b="1">
                <a:solidFill>
                  <a:schemeClr val="tx1">
                    <a:lumMod val="85000"/>
                    <a:lumOff val="15000"/>
                  </a:schemeClr>
                </a:solidFill>
                <a:latin typeface="Arial" panose="020B0604020202020204" pitchFamily="34" charset="0"/>
                <a:ea typeface="微软雅黑" panose="020B0503020204020204" charset="-122"/>
              </a:rPr>
              <a:t>岸线治理</a:t>
            </a:r>
            <a:endParaRPr lang="zh-CN" altLang="en-US" sz="2000" b="1">
              <a:solidFill>
                <a:schemeClr val="tx1">
                  <a:lumMod val="85000"/>
                  <a:lumOff val="15000"/>
                </a:schemeClr>
              </a:solidFill>
              <a:latin typeface="Arial" panose="020B0604020202020204" pitchFamily="34" charset="0"/>
              <a:ea typeface="微软雅黑" panose="020B0503020204020204" charset="-122"/>
            </a:endParaRPr>
          </a:p>
        </p:txBody>
      </p:sp>
      <p:sp>
        <p:nvSpPr>
          <p:cNvPr id="10" name="椭圆 9"/>
          <p:cNvSpPr/>
          <p:nvPr>
            <p:custDataLst>
              <p:tags r:id="rId15"/>
            </p:custDataLst>
          </p:nvPr>
        </p:nvSpPr>
        <p:spPr>
          <a:xfrm>
            <a:off x="613515" y="4210685"/>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4</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1" name="文本框 10"/>
          <p:cNvSpPr txBox="1"/>
          <p:nvPr>
            <p:custDataLst>
              <p:tags r:id="rId16"/>
            </p:custDataLst>
          </p:nvPr>
        </p:nvSpPr>
        <p:spPr>
          <a:xfrm>
            <a:off x="4845050" y="2244760"/>
            <a:ext cx="2928620" cy="168331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1000"/>
              </a:spcBef>
            </a:pPr>
            <a:r>
              <a:rPr lang="zh-CN" altLang="en-US" sz="1200">
                <a:solidFill>
                  <a:schemeClr val="tx1">
                    <a:lumMod val="65000"/>
                    <a:lumOff val="35000"/>
                  </a:schemeClr>
                </a:solidFill>
                <a:uFillTx/>
                <a:latin typeface="Arial" panose="020B0604020202020204" pitchFamily="34" charset="0"/>
                <a:ea typeface="微软雅黑" panose="020B0503020204020204" charset="-122"/>
                <a:sym typeface="+mn-ea"/>
              </a:rPr>
              <a:t>上海市政府在苏州河沿岸建设湿地保护区，恢复湿地生态系统，提供鸟类和其他野生动物的栖息地。湿地对水质净化、生物多样性保护和生态平衡具有重要作用，通过湿地建设，提高了河道的生态功能。</a:t>
            </a:r>
            <a:endParaRPr lang="zh-CN" altLang="en-US" sz="1200">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12" name="文本框 11"/>
          <p:cNvSpPr txBox="1"/>
          <p:nvPr>
            <p:custDataLst>
              <p:tags r:id="rId17"/>
            </p:custDataLst>
          </p:nvPr>
        </p:nvSpPr>
        <p:spPr>
          <a:xfrm>
            <a:off x="4845050" y="1717675"/>
            <a:ext cx="2928620" cy="398780"/>
          </a:xfrm>
          <a:prstGeom prst="rect">
            <a:avLst/>
          </a:prstGeom>
          <a:noFill/>
        </p:spPr>
        <p:txBody>
          <a:bodyPr wrap="square" rtlCol="0">
            <a:normAutofit fontScale="90000"/>
          </a:bodyPr>
          <a:lstStyle/>
          <a:p>
            <a:pPr algn="l"/>
            <a:r>
              <a:rPr lang="zh-CN" altLang="en-US" sz="2000" b="1">
                <a:solidFill>
                  <a:schemeClr val="tx1">
                    <a:lumMod val="85000"/>
                    <a:lumOff val="15000"/>
                  </a:schemeClr>
                </a:solidFill>
                <a:latin typeface="Arial" panose="020B0604020202020204" pitchFamily="34" charset="0"/>
                <a:ea typeface="微软雅黑" panose="020B0503020204020204" charset="-122"/>
              </a:rPr>
              <a:t>湿地建设</a:t>
            </a:r>
            <a:endParaRPr lang="zh-CN" altLang="en-US" sz="2000" b="1">
              <a:solidFill>
                <a:schemeClr val="tx1">
                  <a:lumMod val="85000"/>
                  <a:lumOff val="15000"/>
                </a:schemeClr>
              </a:solidFill>
              <a:latin typeface="Arial" panose="020B0604020202020204" pitchFamily="34" charset="0"/>
              <a:ea typeface="微软雅黑" panose="020B0503020204020204" charset="-122"/>
            </a:endParaRPr>
          </a:p>
        </p:txBody>
      </p:sp>
      <p:sp>
        <p:nvSpPr>
          <p:cNvPr id="13" name="椭圆 12"/>
          <p:cNvSpPr/>
          <p:nvPr>
            <p:custDataLst>
              <p:tags r:id="rId18"/>
            </p:custDataLst>
          </p:nvPr>
        </p:nvSpPr>
        <p:spPr>
          <a:xfrm>
            <a:off x="4418330" y="173101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2</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4" name="文本框 13"/>
          <p:cNvSpPr txBox="1"/>
          <p:nvPr>
            <p:custDataLst>
              <p:tags r:id="rId19"/>
            </p:custDataLst>
          </p:nvPr>
        </p:nvSpPr>
        <p:spPr>
          <a:xfrm>
            <a:off x="4845050" y="4724435"/>
            <a:ext cx="2928620" cy="1683315"/>
          </a:xfrm>
          <a:prstGeom prst="rect">
            <a:avLst/>
          </a:prstGeom>
          <a:noFill/>
        </p:spPr>
        <p:txBody>
          <a:bodyPr wrap="square" rtlCol="0">
            <a:normAutofit fontScale="7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1000"/>
              </a:spcBef>
            </a:pPr>
            <a:r>
              <a:rPr lang="zh-CN" altLang="en-US" sz="1715">
                <a:solidFill>
                  <a:schemeClr val="tx1">
                    <a:lumMod val="65000"/>
                    <a:lumOff val="35000"/>
                  </a:schemeClr>
                </a:solidFill>
                <a:uFillTx/>
                <a:latin typeface="Arial" panose="020B0604020202020204" pitchFamily="34" charset="0"/>
                <a:ea typeface="微软雅黑" panose="020B0503020204020204" charset="-122"/>
                <a:sym typeface="+mn-ea"/>
              </a:rPr>
              <a:t>上海市政府在苏州河沿岸进行绿化植被的种植和养护，增加绿色植物覆盖，改善空气质量和生态环境。绿化工程不仅美化了河岸景观，还提供了更多的氧气释放和碳汇功能，促进了河道生态系统的健康发展。</a:t>
            </a:r>
            <a:endParaRPr lang="zh-CN" altLang="en-US" sz="1715">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15" name="文本框 14"/>
          <p:cNvSpPr txBox="1"/>
          <p:nvPr>
            <p:custDataLst>
              <p:tags r:id="rId20"/>
            </p:custDataLst>
          </p:nvPr>
        </p:nvSpPr>
        <p:spPr>
          <a:xfrm>
            <a:off x="4845050" y="4197350"/>
            <a:ext cx="2928620" cy="398780"/>
          </a:xfrm>
          <a:prstGeom prst="rect">
            <a:avLst/>
          </a:prstGeom>
          <a:noFill/>
        </p:spPr>
        <p:txBody>
          <a:bodyPr wrap="square" rtlCol="0">
            <a:normAutofit fontScale="90000"/>
          </a:bodyPr>
          <a:lstStyle/>
          <a:p>
            <a:pPr algn="l"/>
            <a:r>
              <a:rPr lang="zh-CN" altLang="en-US" sz="2000" b="1">
                <a:solidFill>
                  <a:schemeClr val="tx1">
                    <a:lumMod val="85000"/>
                    <a:lumOff val="15000"/>
                  </a:schemeClr>
                </a:solidFill>
                <a:latin typeface="Arial" panose="020B0604020202020204" pitchFamily="34" charset="0"/>
                <a:ea typeface="微软雅黑" panose="020B0503020204020204" charset="-122"/>
              </a:rPr>
              <a:t>绿化工程</a:t>
            </a:r>
            <a:endParaRPr lang="zh-CN" altLang="en-US" sz="2000" b="1">
              <a:solidFill>
                <a:schemeClr val="tx1">
                  <a:lumMod val="85000"/>
                  <a:lumOff val="15000"/>
                </a:schemeClr>
              </a:solidFill>
              <a:latin typeface="Arial" panose="020B0604020202020204" pitchFamily="34" charset="0"/>
              <a:ea typeface="微软雅黑" panose="020B0503020204020204" charset="-122"/>
            </a:endParaRPr>
          </a:p>
        </p:txBody>
      </p:sp>
      <p:sp>
        <p:nvSpPr>
          <p:cNvPr id="16" name="椭圆 15"/>
          <p:cNvSpPr/>
          <p:nvPr>
            <p:custDataLst>
              <p:tags r:id="rId21"/>
            </p:custDataLst>
          </p:nvPr>
        </p:nvSpPr>
        <p:spPr>
          <a:xfrm>
            <a:off x="4418330" y="4210685"/>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5</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cxnSp>
        <p:nvCxnSpPr>
          <p:cNvPr id="20" name="直接连接符 19"/>
          <p:cNvCxnSpPr/>
          <p:nvPr>
            <p:custDataLst>
              <p:tags r:id="rId22"/>
            </p:custDataLst>
          </p:nvPr>
        </p:nvCxnSpPr>
        <p:spPr>
          <a:xfrm>
            <a:off x="7948030" y="1786855"/>
            <a:ext cx="0" cy="439356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23"/>
            </p:custDataLst>
          </p:nvPr>
        </p:nvCxnSpPr>
        <p:spPr>
          <a:xfrm>
            <a:off x="4290430" y="1786855"/>
            <a:ext cx="0" cy="439356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24"/>
            </p:custDataLst>
          </p:nvPr>
        </p:nvCxnSpPr>
        <p:spPr>
          <a:xfrm>
            <a:off x="791580" y="3928075"/>
            <a:ext cx="1061085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25"/>
            </p:custDataLst>
          </p:nvPr>
        </p:nvSpPr>
        <p:spPr>
          <a:xfrm>
            <a:off x="613480" y="608400"/>
            <a:ext cx="10970823"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a:latin typeface="Arial" panose="020B0604020202020204" pitchFamily="34" charset="0"/>
              </a:rPr>
              <a:t>河道生态修复主要措施</a:t>
            </a:r>
            <a:endParaRPr lang="zh-CN" altLang="en-US">
              <a:latin typeface="Arial" panose="020B0604020202020204" pitchFamily="34" charset="0"/>
            </a:endParaRPr>
          </a:p>
        </p:txBody>
      </p:sp>
      <p:pic>
        <p:nvPicPr>
          <p:cNvPr id="25" name="图片 24" descr="苏州河长宁段清爽的河岸线"/>
          <p:cNvPicPr>
            <a:picLocks noChangeAspect="1"/>
          </p:cNvPicPr>
          <p:nvPr/>
        </p:nvPicPr>
        <p:blipFill>
          <a:blip r:embed="rId26"/>
          <a:stretch>
            <a:fillRect/>
          </a:stretch>
        </p:blipFill>
        <p:spPr>
          <a:xfrm>
            <a:off x="8461375" y="4095115"/>
            <a:ext cx="2941320" cy="2206625"/>
          </a:xfrm>
          <a:prstGeom prst="rect">
            <a:avLst/>
          </a:prstGeom>
        </p:spPr>
      </p:pic>
      <p:sp>
        <p:nvSpPr>
          <p:cNvPr id="26" name="文本框 25"/>
          <p:cNvSpPr txBox="1"/>
          <p:nvPr>
            <p:custDataLst>
              <p:tags r:id="rId27"/>
            </p:custDataLst>
          </p:nvPr>
        </p:nvSpPr>
        <p:spPr>
          <a:xfrm>
            <a:off x="8094345" y="4222750"/>
            <a:ext cx="367030" cy="2162175"/>
          </a:xfrm>
          <a:prstGeom prst="rect">
            <a:avLst/>
          </a:prstGeom>
          <a:noFill/>
        </p:spPr>
        <p:txBody>
          <a:bodyPr vert="eaVert" wrap="square" rtlCol="0">
            <a:spAutoFit/>
          </a:bodyPr>
          <a:p>
            <a:pPr algn="ctr"/>
            <a:r>
              <a:rPr lang="zh-CN" altLang="en-US" sz="1200">
                <a:solidFill>
                  <a:schemeClr val="bg2">
                    <a:lumMod val="50000"/>
                  </a:schemeClr>
                </a:solidFill>
              </a:rPr>
              <a:t>苏州河长宁段清爽的河岸线↑</a:t>
            </a:r>
            <a:endParaRPr lang="zh-CN" altLang="en-US" sz="1200">
              <a:solidFill>
                <a:schemeClr val="bg2">
                  <a:lumMod val="50000"/>
                </a:schemeClr>
              </a:solidFill>
            </a:endParaRPr>
          </a:p>
        </p:txBody>
      </p:sp>
    </p:spTree>
    <p:custDataLst>
      <p:tags r:id="rId28"/>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3*i*0"/>
  <p:tag name="KSO_WM_UNIT_BK_DARK_LIGHT" val="2"/>
  <p:tag name="KSO_WM_UNIT_LAYERLEVEL" val="1"/>
  <p:tag name="KSO_WM_TAG_VERSION" val="1.0"/>
  <p:tag name="KSO_WM_BEAUTIFY_FLAG" val="#wm#"/>
</p:tagLst>
</file>

<file path=ppt/tags/tag14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4*i*0"/>
  <p:tag name="KSO_WM_UNIT_BK_DARK_LIGHT" val="2"/>
  <p:tag name="KSO_WM_UNIT_LAYERLEVEL" val="1"/>
  <p:tag name="KSO_WM_TAG_VERSION" val="1.0"/>
  <p:tag name="KSO_WM_BEAUTIFY_FLAG" val="#wm#"/>
</p:tagLst>
</file>

<file path=ppt/tags/tag15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5*i*0"/>
  <p:tag name="KSO_WM_UNIT_BK_DARK_LIGHT" val="2"/>
  <p:tag name="KSO_WM_UNIT_LAYERLEVEL" val="1"/>
  <p:tag name="KSO_WM_TAG_VERSION" val="1.0"/>
  <p:tag name="KSO_WM_BEAUTIFY_FLAG" val="#wm#"/>
</p:tagLst>
</file>

<file path=ppt/tags/tag16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6*i*0"/>
  <p:tag name="KSO_WM_UNIT_BK_DARK_LIGHT" val="2"/>
  <p:tag name="KSO_WM_UNIT_LAYERLEVEL" val="1"/>
  <p:tag name="KSO_WM_TAG_VERSION" val="1.0"/>
  <p:tag name="KSO_WM_BEAUTIFY_FLAG" val="#wm#"/>
</p:tagLst>
</file>

<file path=ppt/tags/tag17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8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7*i*0"/>
  <p:tag name="KSO_WM_UNIT_BK_DARK_LIGHT" val="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8*i*0"/>
  <p:tag name="KSO_WM_UNIT_BK_DARK_LIGHT" val="2"/>
  <p:tag name="KSO_WM_UNIT_LAYERLEVEL" val="1"/>
  <p:tag name="KSO_WM_TAG_VERSION" val="1.0"/>
  <p:tag name="KSO_WM_BEAUTIFY_FLAG" val="#wm#"/>
</p:tagLst>
</file>

<file path=ppt/tags/tag20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1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1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9.xml><?xml version="1.0" encoding="utf-8"?>
<p:tagLst xmlns:p="http://schemas.openxmlformats.org/presentationml/2006/main">
  <p:tag name="KSO_WM_TEMPLATE_THUMBS_INDEX" val="1、4、7、9、12、16、21、24、25、26、27、30、35、39、42、43"/>
  <p:tag name="KSO_WM_TEMPLATE_SUBCATEGORY" val="0"/>
  <p:tag name="KSO_WM_TEMPLATE_COLOR_TYPE" val="1"/>
  <p:tag name="KSO_WM_TEMPLATE_MASTER_THUMB_INDEX" val="12"/>
  <p:tag name="KSO_WM_TAG_VERSION" val="1.0"/>
  <p:tag name="KSO_WM_BEAUTIFY_FLAG" val="#wm#"/>
  <p:tag name="KSO_WM_TEMPLATE_CATEGORY" val="custom"/>
  <p:tag name="KSO_WM_TEMPLATE_INDEX" val="20204411"/>
  <p:tag name="KSO_WM_TEMPLATE_MASTER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UNIT_ISCONTENTSTITLE" val="0"/>
  <p:tag name="KSO_WM_UNIT_ISNUMDGMTITLE" val="0"/>
  <p:tag name="KSO_WM_UNIT_PRESET_TEXT" val="工作汇报"/>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11_1*a*1"/>
  <p:tag name="KSO_WM_TEMPLATE_CATEGORY" val="custom"/>
  <p:tag name="KSO_WM_TEMPLATE_INDEX" val="20204411"/>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21.xml><?xml version="1.0" encoding="utf-8"?>
<p:tagLst xmlns:p="http://schemas.openxmlformats.org/presentationml/2006/main">
  <p:tag name="KSO_WM_TEMPLATE_THUMBS_INDEX" val="1、4、7、9、12、16、21、24、25、26、27、30、35、39、42、43"/>
  <p:tag name="KSO_WM_SLIDE_ID" val="custom20204411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411"/>
  <p:tag name="KSO_WM_SLIDE_LAYOUT" val="a_b"/>
  <p:tag name="KSO_WM_SLIDE_LAYOUT_CNT" val="1_3"/>
</p:tagLst>
</file>

<file path=ppt/tags/tag2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28.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411_3*a*1"/>
  <p:tag name="KSO_WM_TEMPLATE_CATEGORY" val="custom"/>
  <p:tag name="KSO_WM_TEMPLATE_INDEX" val="20204411"/>
  <p:tag name="KSO_WM_UNIT_LAYERLEVEL" val="1"/>
  <p:tag name="KSO_WM_TAG_VERSION" val="1.0"/>
  <p:tag name="KSO_WM_BEAUTIFY_FLAG" val=""/>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quot;NaN&quot;,&quot;top&quot;:&quot;NaN&quot;,&quot;right&quot;:&quot;NaN&quot;,&quot;bottom&quot;:&quot;NaN&quot;,&quot;leftAbs&quot;:false,&quot;topAbs&quot;:false,&quot;rightAbs&quot;:false,&quot;bottomAbs&quot;:false},{&quot;type&quot;:&quot;frame&quot;,&quot;left&quot;:&quot;NaN&quot;,&quot;top&quot;:&quot;NaN&quot;,&quot;right&quot;:&quot;NaN&quot;,&quot;bottom&quot;:&quot;NaN&quot;,&quot;leftAbs&quot;:false,&quot;topAbs&quot;:false,&quot;rightAbs&quot;:false,&quot;bottomAbs&quot;:false}]}"/>
  <p:tag name="KSO_WM_SLIDE_BACKGROUND" val="[&quot;general&quot;,&quot;frame&quot;]"/>
  <p:tag name="KSO_WM_SLIDE_RATIO" val="1.777778"/>
  <p:tag name="KSO_WM_SLIDE_ID" val="custom20204411_11"/>
  <p:tag name="KSO_WM_TEMPLATE_SUBCATEGORY" val="0"/>
  <p:tag name="KSO_WM_TEMPLATE_MASTER_TYPE" val="1"/>
  <p:tag name="KSO_WM_TEMPLATE_COLOR_TYPE" val="1"/>
  <p:tag name="KSO_WM_SLIDE_TYPE" val="text"/>
  <p:tag name="KSO_WM_SLIDE_SUBTYPE" val="diag"/>
  <p:tag name="KSO_WM_SLIDE_ITEM_CNT" val="3"/>
  <p:tag name="KSO_WM_SLIDE_INDEX" val="11"/>
  <p:tag name="KSO_WM_SLIDE_SIZE" val="863.894*342.772"/>
  <p:tag name="KSO_WM_SLIDE_POSITION" val="47.9555*160.6"/>
  <p:tag name="KSO_WM_DIAGRAM_GROUP_CODE" val="l1-2"/>
  <p:tag name="KSO_WM_SLIDE_DIAGTYPE" val="l"/>
  <p:tag name="KSO_WM_TAG_VERSION" val="1.0"/>
  <p:tag name="KSO_WM_BEAUTIFY_FLAG" val="#wm#"/>
  <p:tag name="KSO_WM_TEMPLATE_CATEGORY" val="custom"/>
  <p:tag name="KSO_WM_TEMPLATE_INDEX" val="20204411"/>
  <p:tag name="KSO_WM_SLIDE_LAYOUT" val="a_i_l"/>
  <p:tag name="KSO_WM_SLIDE_LAYOUT_CNT" val="1_1_1"/>
</p:tagLst>
</file>

<file path=ppt/tags/tag231.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411_3*a*1"/>
  <p:tag name="KSO_WM_TEMPLATE_CATEGORY" val="custom"/>
  <p:tag name="KSO_WM_TEMPLATE_INDEX" val="20204411"/>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32.xml><?xml version="1.0" encoding="utf-8"?>
<p:tagLst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411_4*l_h_i*1_4_1"/>
  <p:tag name="KSO_WM_TEMPLATE_CATEGORY" val="custom"/>
  <p:tag name="KSO_WM_TEMPLATE_INDEX" val="20204411"/>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233.xml><?xml version="1.0" encoding="utf-8"?>
<p:tagLst xmlns:p="http://schemas.openxmlformats.org/presentationml/2006/main">
  <p:tag name="KSO_WM_UNIT_ISCONTENTSTITLE" val="0"/>
  <p:tag name="KSO_WM_UNIT_COLOR_SCHEME_SHAPE_ID" val="10"/>
  <p:tag name="KSO_WM_UNIT_COLOR_SCHEME_PARENT_PAGE" val="0_3"/>
  <p:tag name="KSO_WM_UNIT_SUBTYPE" val="a"/>
  <p:tag name="KSO_WM_UNIT_PRESET_TEXT" val="单击此处添加标题内容"/>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4411_4*l_h_f*1_4_1"/>
  <p:tag name="KSO_WM_TEMPLATE_CATEGORY" val="custom"/>
  <p:tag name="KSO_WM_TEMPLATE_INDEX" val="20204411"/>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234.xml><?xml version="1.0" encoding="utf-8"?>
<p:tagLst xmlns:p="http://schemas.openxmlformats.org/presentationml/2006/main">
  <p:tag name="KSO_WM_UNIT_COLOR_SCHEME_SHAPE_ID" val="1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411_4*l_h_i*1_3_1"/>
  <p:tag name="KSO_WM_TEMPLATE_CATEGORY" val="custom"/>
  <p:tag name="KSO_WM_TEMPLATE_INDEX" val="202044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235.xml><?xml version="1.0" encoding="utf-8"?>
<p:tagLst xmlns:p="http://schemas.openxmlformats.org/presentationml/2006/main">
  <p:tag name="KSO_WM_UNIT_ISCONTENTSTITLE" val="0"/>
  <p:tag name="KSO_WM_UNIT_COLOR_SCHEME_SHAPE_ID" val="12"/>
  <p:tag name="KSO_WM_UNIT_COLOR_SCHEME_PARENT_PAGE" val="0_3"/>
  <p:tag name="KSO_WM_UNIT_SUBTYPE" val="a"/>
  <p:tag name="KSO_WM_UNIT_PRESET_TEXT" val="单击此处添加标题内容"/>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4411_4*l_h_f*1_3_1"/>
  <p:tag name="KSO_WM_TEMPLATE_CATEGORY" val="custom"/>
  <p:tag name="KSO_WM_TEMPLATE_INDEX" val="20204411"/>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236.xml><?xml version="1.0" encoding="utf-8"?>
<p:tagLst xmlns:p="http://schemas.openxmlformats.org/presentationml/2006/main">
  <p:tag name="KSO_WM_UNIT_COLOR_SCHEME_SHAPE_ID" val="13"/>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411_4*l_h_i*1_2_1"/>
  <p:tag name="KSO_WM_TEMPLATE_CATEGORY" val="custom"/>
  <p:tag name="KSO_WM_TEMPLATE_INDEX" val="20204411"/>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237.xml><?xml version="1.0" encoding="utf-8"?>
<p:tagLst xmlns:p="http://schemas.openxmlformats.org/presentationml/2006/main">
  <p:tag name="KSO_WM_UNIT_ISCONTENTSTITLE" val="0"/>
  <p:tag name="KSO_WM_UNIT_COLOR_SCHEME_SHAPE_ID" val="14"/>
  <p:tag name="KSO_WM_UNIT_COLOR_SCHEME_PARENT_PAGE" val="0_3"/>
  <p:tag name="KSO_WM_UNIT_SUBTYPE" val="a"/>
  <p:tag name="KSO_WM_UNIT_PRESET_TEXT" val="单击此处添加标题内容"/>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411_4*l_h_f*1_2_1"/>
  <p:tag name="KSO_WM_TEMPLATE_CATEGORY" val="custom"/>
  <p:tag name="KSO_WM_TEMPLATE_INDEX" val="20204411"/>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238.xml><?xml version="1.0" encoding="utf-8"?>
<p:tagLst xmlns:p="http://schemas.openxmlformats.org/presentationml/2006/main">
  <p:tag name="KSO_WM_UNIT_COLOR_SCHEME_SHAPE_ID" val="1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411_4*l_h_i*1_1_1"/>
  <p:tag name="KSO_WM_TEMPLATE_CATEGORY" val="custom"/>
  <p:tag name="KSO_WM_TEMPLATE_INDEX" val="2020441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239.xml><?xml version="1.0" encoding="utf-8"?>
<p:tagLst xmlns:p="http://schemas.openxmlformats.org/presentationml/2006/main">
  <p:tag name="KSO_WM_UNIT_ISCONTENTSTITLE" val="0"/>
  <p:tag name="KSO_WM_UNIT_COLOR_SCHEME_SHAPE_ID" val="16"/>
  <p:tag name="KSO_WM_UNIT_COLOR_SCHEME_PARENT_PAGE" val="0_3"/>
  <p:tag name="KSO_WM_UNIT_SUBTYPE" val="a"/>
  <p:tag name="KSO_WM_UNIT_PRESET_TEXT" val="单击此处添加标题内容"/>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4411_4*l_h_f*1_1_1"/>
  <p:tag name="KSO_WM_TEMPLATE_CATEGORY" val="custom"/>
  <p:tag name="KSO_WM_TEMPLATE_INDEX" val="20204411"/>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p="http://schemas.openxmlformats.org/presentationml/2006/main">
  <p:tag name="KSO_WM_SLIDE_ID" val="custom20204411_3"/>
  <p:tag name="KSO_WM_TEMPLATE_SUBCATEGORY" val="0"/>
  <p:tag name="KSO_WM_TEMPLATE_MASTER_TYPE" val="1"/>
  <p:tag name="KSO_WM_TEMPLATE_COLOR_TYPE" val="1"/>
  <p:tag name="KSO_WM_SLIDE_TYPE" val="contents"/>
  <p:tag name="KSO_WM_SLIDE_SUBTYPE" val="diag"/>
  <p:tag name="KSO_WM_SLIDE_ITEM_CNT" val="4"/>
  <p:tag name="KSO_WM_SLIDE_INDEX" val="3"/>
  <p:tag name="KSO_WM_DIAGRAM_GROUP_CODE" val="l1-1"/>
  <p:tag name="KSO_WM_SLIDE_DIAGTYPE" val="l"/>
  <p:tag name="KSO_WM_TAG_VERSION" val="1.0"/>
  <p:tag name="KSO_WM_BEAUTIFY_FLAG" val="#wm#"/>
  <p:tag name="KSO_WM_TEMPLATE_CATEGORY" val="custom"/>
  <p:tag name="KSO_WM_TEMPLATE_INDEX" val="20204411"/>
  <p:tag name="KSO_WM_SLIDE_LAYOUT" val="a_l"/>
  <p:tag name="KSO_WM_SLIDE_LAYOUT_CNT" val="1_1"/>
</p:tagLst>
</file>

<file path=ppt/tags/tag241.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411_7*e*1"/>
  <p:tag name="KSO_WM_TEMPLATE_CATEGORY" val="custom"/>
  <p:tag name="KSO_WM_TEMPLATE_INDEX" val="20204411"/>
  <p:tag name="KSO_WM_UNIT_LAYERLEVEL" val="1"/>
  <p:tag name="KSO_WM_TAG_VERSION" val="1.0"/>
  <p:tag name="KSO_WM_BEAUTIFY_FLAG" val="#wm#"/>
</p:tagLst>
</file>

<file path=ppt/tags/tag242.xml><?xml version="1.0" encoding="utf-8"?>
<p:tagLst xmlns:p="http://schemas.openxmlformats.org/presentationml/2006/main">
  <p:tag name="KSO_WM_UNIT_NOCLEAR" val="0"/>
  <p:tag name="KSO_WM_UNIT_SHOW_EDIT_AREA_INDICATION" val="0"/>
  <p:tag name="KSO_WM_UNIT_HIGHLIGHT" val="0"/>
  <p:tag name="KSO_WM_UNIT_COMPATIBLE" val="0"/>
  <p:tag name="KSO_WM_UNIT_DIAGRAM_ISNUMVISUAL" val="0"/>
  <p:tag name="KSO_WM_UNIT_DIAGRAM_ISREFERUNIT" val="0"/>
  <p:tag name="KSO_WM_UNIT_TYPE" val="i"/>
  <p:tag name="KSO_WM_UNIT_INDEX" val="1"/>
  <p:tag name="KSO_WM_UNIT_ID" val="custom20204411_7*i*1"/>
  <p:tag name="KSO_WM_TEMPLATE_CATEGORY" val="custom"/>
  <p:tag name="KSO_WM_TEMPLATE_INDEX" val="2020441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11_7*i*2"/>
  <p:tag name="KSO_WM_TEMPLATE_CATEGORY" val="custom"/>
  <p:tag name="KSO_WM_TEMPLATE_INDEX" val="20204411"/>
  <p:tag name="KSO_WM_UNIT_LAYERLEVEL" val="1"/>
  <p:tag name="KSO_WM_TAG_VERSION" val="1.0"/>
  <p:tag name="KSO_WM_BEAUTIFY_FLAG" val="#wm#"/>
</p:tagLst>
</file>

<file path=ppt/tags/tag244.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4411_7*a*1"/>
  <p:tag name="KSO_WM_TEMPLATE_CATEGORY" val="custom"/>
  <p:tag name="KSO_WM_TEMPLATE_INDEX" val="20204411"/>
  <p:tag name="KSO_WM_UNIT_LAYERLEVEL" val="1"/>
  <p:tag name="KSO_WM_TAG_VERSION" val="1.0"/>
  <p:tag name="KSO_WM_BEAUTIFY_FLAG" val="#wm#"/>
</p:tagLst>
</file>

<file path=ppt/tags/tag245.xml><?xml version="1.0" encoding="utf-8"?>
<p:tagLst xmlns:p="http://schemas.openxmlformats.org/presentationml/2006/main">
  <p:tag name="KSO_WM_UNIT_ISCONTENTSTITLE" val="0"/>
  <p:tag name="KSO_WM_UNIT_ISNUMDGMTITLE" val="0"/>
  <p:tag name="KSO_WM_UNIT_PRESET_TEXT" val="单击此处输入你的副标题，请尽量言简意赅的阐述观点"/>
  <p:tag name="KSO_WM_UNIT_NOCLEAR" val="0"/>
  <p:tag name="KSO_WM_UNIT_VALUE" val="50"/>
  <p:tag name="KSO_WM_UNIT_HIGHLIGHT" val="0"/>
  <p:tag name="KSO_WM_UNIT_COMPATIBLE" val="0"/>
  <p:tag name="KSO_WM_UNIT_DIAGRAM_ISNUMVISUAL" val="0"/>
  <p:tag name="KSO_WM_UNIT_DIAGRAM_ISREFERUNIT" val="0"/>
  <p:tag name="KSO_WM_UNIT_TYPE" val="b"/>
  <p:tag name="KSO_WM_UNIT_INDEX" val="1"/>
  <p:tag name="KSO_WM_UNIT_ID" val="custom20204411_7*b*1"/>
  <p:tag name="KSO_WM_TEMPLATE_CATEGORY" val="custom"/>
  <p:tag name="KSO_WM_TEMPLATE_INDEX" val="20204411"/>
  <p:tag name="KSO_WM_UNIT_LAYERLEVEL" val="1"/>
  <p:tag name="KSO_WM_TAG_VERSION" val="1.0"/>
  <p:tag name="KSO_WM_BEAUTIFY_FLAG" val="#wm#"/>
</p:tagLst>
</file>

<file path=ppt/tags/tag246.xml><?xml version="1.0" encoding="utf-8"?>
<p:tagLst xmlns:p="http://schemas.openxmlformats.org/presentationml/2006/main">
  <p:tag name="KSO_WM_SLIDE_ID" val="custom2020441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11"/>
  <p:tag name="KSO_WM_SLIDE_LAYOUT" val="a_b_e"/>
  <p:tag name="KSO_WM_SLIDE_LAYOUT_CNT" val="1_1_1"/>
</p:tagLst>
</file>

<file path=ppt/tags/tag247.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正如我们都希望改变世界，希望给人带去光明，但更多时候只需播下一颗种子，自然有微光照拂，雨露滋养。恰如其分的表达观点，往往可以事半功倍。"/>
  <p:tag name="KSO_WM_UNIT_NOCLEAR" val="0"/>
  <p:tag name="KSO_WM_UNIT_VALUE" val="636"/>
  <p:tag name="KSO_WM_UNIT_HIGHLIGHT" val="0"/>
  <p:tag name="KSO_WM_UNIT_COMPATIBLE" val="0"/>
  <p:tag name="KSO_WM_UNIT_DIAGRAM_ISNUMVISUAL" val="0"/>
  <p:tag name="KSO_WM_UNIT_DIAGRAM_ISREFERUNIT" val="0"/>
  <p:tag name="KSO_WM_UNIT_TYPE" val="f"/>
  <p:tag name="KSO_WM_UNIT_INDEX" val="1"/>
  <p:tag name="KSO_WM_UNIT_ID" val="custom20204411_8*f*1"/>
  <p:tag name="KSO_WM_TEMPLATE_CATEGORY" val="custom"/>
  <p:tag name="KSO_WM_TEMPLATE_INDEX" val="2020441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SLIDE_ID" val="custom20204411_8"/>
  <p:tag name="KSO_WM_TEMPLATE_SUBCATEGORY" val="0"/>
  <p:tag name="KSO_WM_TEMPLATE_MASTER_TYPE" val="1"/>
  <p:tag name="KSO_WM_TEMPLATE_COLOR_TYPE" val="1"/>
  <p:tag name="KSO_WM_SLIDE_TYPE" val="text"/>
  <p:tag name="KSO_WM_SLIDE_SUBTYPE" val="pureTxt"/>
  <p:tag name="KSO_WM_SLIDE_ITEM_CNT" val="0"/>
  <p:tag name="KSO_WM_SLIDE_INDEX" val="8"/>
  <p:tag name="KSO_WM_SLIDE_SIZE" val="863*444"/>
  <p:tag name="KSO_WM_SLIDE_POSITION" val="47*47"/>
  <p:tag name="KSO_WM_TAG_VERSION" val="1.0"/>
  <p:tag name="KSO_WM_BEAUTIFY_FLAG" val="#wm#"/>
  <p:tag name="KSO_WM_TEMPLATE_CATEGORY" val="custom"/>
  <p:tag name="KSO_WM_TEMPLATE_INDEX" val="20204411"/>
  <p:tag name="KSO_WM_SLIDE_LAYOUT" val="a_f"/>
  <p:tag name="KSO_WM_SLIDE_LAYOUT_CNT" val="1_1"/>
</p:tagLst>
</file>

<file path=ppt/tags/tag252.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411_7*e*1"/>
  <p:tag name="KSO_WM_TEMPLATE_CATEGORY" val="custom"/>
  <p:tag name="KSO_WM_TEMPLATE_INDEX" val="20204411"/>
  <p:tag name="KSO_WM_UNIT_LAYERLEVEL" val="1"/>
  <p:tag name="KSO_WM_TAG_VERSION" val="1.0"/>
  <p:tag name="KSO_WM_BEAUTIFY_FLAG" val="#wm#"/>
</p:tagLst>
</file>

<file path=ppt/tags/tag253.xml><?xml version="1.0" encoding="utf-8"?>
<p:tagLst xmlns:p="http://schemas.openxmlformats.org/presentationml/2006/main">
  <p:tag name="KSO_WM_UNIT_NOCLEAR" val="0"/>
  <p:tag name="KSO_WM_UNIT_SHOW_EDIT_AREA_INDICATION" val="0"/>
  <p:tag name="KSO_WM_UNIT_HIGHLIGHT" val="0"/>
  <p:tag name="KSO_WM_UNIT_COMPATIBLE" val="0"/>
  <p:tag name="KSO_WM_UNIT_DIAGRAM_ISNUMVISUAL" val="0"/>
  <p:tag name="KSO_WM_UNIT_DIAGRAM_ISREFERUNIT" val="0"/>
  <p:tag name="KSO_WM_UNIT_TYPE" val="i"/>
  <p:tag name="KSO_WM_UNIT_INDEX" val="1"/>
  <p:tag name="KSO_WM_UNIT_ID" val="custom20204411_7*i*1"/>
  <p:tag name="KSO_WM_TEMPLATE_CATEGORY" val="custom"/>
  <p:tag name="KSO_WM_TEMPLATE_INDEX" val="2020441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11_7*i*2"/>
  <p:tag name="KSO_WM_TEMPLATE_CATEGORY" val="custom"/>
  <p:tag name="KSO_WM_TEMPLATE_INDEX" val="20204411"/>
  <p:tag name="KSO_WM_UNIT_LAYERLEVEL" val="1"/>
  <p:tag name="KSO_WM_TAG_VERSION" val="1.0"/>
  <p:tag name="KSO_WM_BEAUTIFY_FLAG" val="#wm#"/>
</p:tagLst>
</file>

<file path=ppt/tags/tag255.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4411_7*a*1"/>
  <p:tag name="KSO_WM_TEMPLATE_CATEGORY" val="custom"/>
  <p:tag name="KSO_WM_TEMPLATE_INDEX" val="20204411"/>
  <p:tag name="KSO_WM_UNIT_LAYERLEVEL" val="1"/>
  <p:tag name="KSO_WM_TAG_VERSION" val="1.0"/>
  <p:tag name="KSO_WM_BEAUTIFY_FLAG" val="#wm#"/>
</p:tagLst>
</file>

<file path=ppt/tags/tag256.xml><?xml version="1.0" encoding="utf-8"?>
<p:tagLst xmlns:p="http://schemas.openxmlformats.org/presentationml/2006/main">
  <p:tag name="KSO_WM_UNIT_ISCONTENTSTITLE" val="0"/>
  <p:tag name="KSO_WM_UNIT_ISNUMDGMTITLE" val="0"/>
  <p:tag name="KSO_WM_UNIT_PRESET_TEXT" val="单击此处输入你的副标题，请尽量言简意赅的阐述观点"/>
  <p:tag name="KSO_WM_UNIT_NOCLEAR" val="0"/>
  <p:tag name="KSO_WM_UNIT_VALUE" val="50"/>
  <p:tag name="KSO_WM_UNIT_HIGHLIGHT" val="0"/>
  <p:tag name="KSO_WM_UNIT_COMPATIBLE" val="0"/>
  <p:tag name="KSO_WM_UNIT_DIAGRAM_ISNUMVISUAL" val="0"/>
  <p:tag name="KSO_WM_UNIT_DIAGRAM_ISREFERUNIT" val="0"/>
  <p:tag name="KSO_WM_UNIT_TYPE" val="b"/>
  <p:tag name="KSO_WM_UNIT_INDEX" val="1"/>
  <p:tag name="KSO_WM_UNIT_ID" val="custom20204411_7*b*1"/>
  <p:tag name="KSO_WM_TEMPLATE_CATEGORY" val="custom"/>
  <p:tag name="KSO_WM_TEMPLATE_INDEX" val="20204411"/>
  <p:tag name="KSO_WM_UNIT_LAYERLEVEL" val="1"/>
  <p:tag name="KSO_WM_TAG_VERSION" val="1.0"/>
  <p:tag name="KSO_WM_BEAUTIFY_FLAG" val="#wm#"/>
</p:tagLst>
</file>

<file path=ppt/tags/tag257.xml><?xml version="1.0" encoding="utf-8"?>
<p:tagLst xmlns:p="http://schemas.openxmlformats.org/presentationml/2006/main">
  <p:tag name="KSO_WM_SLIDE_ID" val="custom2020441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11"/>
  <p:tag name="KSO_WM_SLIDE_LAYOUT" val="a_b_e"/>
  <p:tag name="KSO_WM_SLIDE_LAYOUT_CNT" val="1_1_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04411_36*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04411_36*i*2"/>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3"/>
  <p:tag name="KSO_WM_UNIT_ID" val="custom20204411_36*i*3"/>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4"/>
  <p:tag name="KSO_WM_UNIT_ID" val="custom20204411_36*i*4"/>
  <p:tag name="KSO_WM_TEMPLATE_CATEGORY" val="custom"/>
  <p:tag name="KSO_WM_TEMPLATE_INDEX" val="20204411"/>
  <p:tag name="KSO_WM_UNIT_LAYERLEVEL" val="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5"/>
  <p:tag name="KSO_WM_UNIT_ID" val="custom20204411_36*i*5"/>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custom20204411_36*m_i*1_2"/>
  <p:tag name="KSO_WM_TEMPLATE_CATEGORY" val="custom"/>
  <p:tag name="KSO_WM_TEMPLATE_INDEX" val="20204411"/>
  <p:tag name="KSO_WM_UNIT_LAYERLEVEL" val="1_1"/>
  <p:tag name="KSO_WM_TAG_VERSION" val="1.0"/>
  <p:tag name="KSO_WM_BEAUTIFY_FLAG" val="#wm#"/>
  <p:tag name="KSO_WM_UNIT_LINE_FORE_SCHEMECOLOR_INDEX" val="13"/>
  <p:tag name="KSO_WM_UNIT_LINE_FILL_TYPE" val="2"/>
  <p:tag name="KSO_WM_UNIT_TEXT_FILL_FORE_SCHEMECOLOR_INDEX" val="13"/>
  <p:tag name="KSO_WM_UNIT_TEXT_FILL_TYPE" val="1"/>
  <p:tag name="KSO_WM_UNIT_USESOURCEFORMAT_APPLY" val="1"/>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custom20204411_36*m_h_i*1_3_1"/>
  <p:tag name="KSO_WM_TEMPLATE_CATEGORY" val="custom"/>
  <p:tag name="KSO_WM_TEMPLATE_INDEX" val="20204411"/>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custom20204411_36*m_h_i*1_4_1"/>
  <p:tag name="KSO_WM_TEMPLATE_CATEGORY" val="custom"/>
  <p:tag name="KSO_WM_TEMPLATE_INDEX" val="20204411"/>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custom20204411_36*m_h_i*1_5_1"/>
  <p:tag name="KSO_WM_TEMPLATE_CATEGORY" val="custom"/>
  <p:tag name="KSO_WM_TEMPLATE_INDEX" val="20204411"/>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custom20204411_36*m_i*1_1"/>
  <p:tag name="KSO_WM_TEMPLATE_CATEGORY" val="custom"/>
  <p:tag name="KSO_WM_TEMPLATE_INDEX" val="20204411"/>
  <p:tag name="KSO_WM_UNIT_LAYERLEVEL" val="1_1"/>
  <p:tag name="KSO_WM_TAG_VERSION" val="1.0"/>
  <p:tag name="KSO_WM_BEAUTIFY_FLAG" val="#wm#"/>
  <p:tag name="KSO_WM_UNIT_FILL_FORE_SCHEMECOLOR_INDEX" val="5"/>
  <p:tag name="KSO_WM_UNIT_FILL_TYPE" val="1"/>
  <p:tag name="KSO_WM_UNIT_USESOURCEFORMAT_APPLY"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204411_36*m_h_i*1_1_1"/>
  <p:tag name="KSO_WM_TEMPLATE_CATEGORY" val="custom"/>
  <p:tag name="KSO_WM_TEMPLATE_INDEX" val="20204411"/>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269.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custom20204411_36*m_h_f*1_1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204411_36*m_h_a*1_1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71.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custom20204411_36*m_h_f*1_4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72.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custom20204411_36*m_h_a*1_4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73.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custom20204411_36*m_h_f*1_3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4.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custom20204411_36*m_h_a*1_3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75.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custom20204411_36*m_h_f*1_5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76.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custom20204411_36*m_h_a*1_5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77.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custom20204411_36*m_h_f*1_2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78.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custom20204411_36*m_h_a*1_2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custom20204411_36*m_h_i*1_2_1"/>
  <p:tag name="KSO_WM_TEMPLATE_CATEGORY" val="custom"/>
  <p:tag name="KSO_WM_TEMPLATE_INDEX" val="2020441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04411_36*a*1"/>
  <p:tag name="KSO_WM_TEMPLATE_CATEGORY" val="custom"/>
  <p:tag name="KSO_WM_TEMPLATE_INDEX" val="20204411"/>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8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BACKGROUND" val="[&quot;general&quot;]"/>
  <p:tag name="KSO_WM_SLIDE_RATIO" val="1.777778"/>
  <p:tag name="KSO_WM_SLIDE_ID" val="custom20204411_36"/>
  <p:tag name="KSO_WM_TEMPLATE_SUBCATEGORY" val="0"/>
  <p:tag name="KSO_WM_TEMPLATE_MASTER_TYPE" val="1"/>
  <p:tag name="KSO_WM_TEMPLATE_COLOR_TYPE" val="1"/>
  <p:tag name="KSO_WM_SLIDE_TYPE" val="text"/>
  <p:tag name="KSO_WM_SLIDE_SUBTYPE" val="diag"/>
  <p:tag name="KSO_WM_SLIDE_ITEM_CNT" val="5"/>
  <p:tag name="KSO_WM_SLIDE_INDEX" val="36"/>
  <p:tag name="KSO_WM_SLIDE_SIZE" val="739.787*369.05"/>
  <p:tag name="KSO_WM_SLIDE_POSITION" val="110.106*123.847"/>
  <p:tag name="KSO_WM_DIAGRAM_GROUP_CODE" val="m1-1"/>
  <p:tag name="KSO_WM_SLIDE_DIAGTYPE" val="m"/>
  <p:tag name="KSO_WM_TAG_VERSION" val="1.0"/>
  <p:tag name="KSO_WM_BEAUTIFY_FLAG" val="#wm#"/>
  <p:tag name="KSO_WM_TEMPLATE_CATEGORY" val="custom"/>
  <p:tag name="KSO_WM_TEMPLATE_INDEX" val="20204411"/>
  <p:tag name="KSO_WM_SLIDE_LAYOUT" val="a_m"/>
  <p:tag name="KSO_WM_SLIDE_LAYOUT_CNT" val="1_1"/>
</p:tagLst>
</file>

<file path=ppt/tags/tag28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89.xml><?xml version="1.0" encoding="utf-8"?>
<p:tagLst xmlns:p="http://schemas.openxmlformats.org/presentationml/2006/main">
  <p:tag name="KSO_WM_UNIT_BLOCK" val="0"/>
  <p:tag name="KSO_WM_UNIT_SM_LIMIT_TYPE" val="1"/>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z"/>
  <p:tag name="KSO_WM_UNIT_INDEX" val="1_3_1"/>
  <p:tag name="KSO_WM_UNIT_ID" val="custom20204411_11*l_h_z*1_3_1"/>
  <p:tag name="KSO_WM_TEMPLATE_CATEGORY" val="custom"/>
  <p:tag name="KSO_WM_TEMPLATE_INDEX" val="20204411"/>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0.xml><?xml version="1.0" encoding="utf-8"?>
<p:tagLst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130"/>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204411_11*l_h_f*1_1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91.xml><?xml version="1.0" encoding="utf-8"?>
<p:tagLst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130"/>
  <p:tag name="KSO_WM_UNIT_HIGHLIGHT" val="0"/>
  <p:tag name="KSO_WM_UNIT_COMPATIBLE" val="0"/>
  <p:tag name="KSO_WM_UNIT_DIAGRAM_ISNUMVISUAL" val="0"/>
  <p:tag name="KSO_WM_UNIT_DIAGRAM_ISREFERUNIT" val="0"/>
  <p:tag name="KSO_WM_DIAGRAM_GROUP_CODE" val="l1-2"/>
  <p:tag name="KSO_WM_UNIT_TYPE" val="l_h_f"/>
  <p:tag name="KSO_WM_UNIT_INDEX" val="1_2_1"/>
  <p:tag name="KSO_WM_UNIT_ID" val="custom20204411_11*l_h_f*1_2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2.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2"/>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ID" val="custom20204411_11*l_h_a*1_2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93.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ID" val="custom20204411_11*l_h_i*1_2_1"/>
  <p:tag name="KSO_WM_TEMPLATE_CATEGORY" val="custom"/>
  <p:tag name="KSO_WM_TEMPLATE_INDEX" val="2020441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94.xml><?xml version="1.0" encoding="utf-8"?>
<p:tagLst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130"/>
  <p:tag name="KSO_WM_UNIT_HIGHLIGHT" val="0"/>
  <p:tag name="KSO_WM_UNIT_COMPATIBLE" val="0"/>
  <p:tag name="KSO_WM_UNIT_DIAGRAM_ISNUMVISUAL" val="0"/>
  <p:tag name="KSO_WM_UNIT_DIAGRAM_ISREFERUNIT" val="0"/>
  <p:tag name="KSO_WM_DIAGRAM_GROUP_CODE" val="l1-2"/>
  <p:tag name="KSO_WM_UNIT_TYPE" val="l_h_f"/>
  <p:tag name="KSO_WM_UNIT_INDEX" val="1_3_1"/>
  <p:tag name="KSO_WM_UNIT_ID" val="custom20204411_11*l_h_f*1_3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5.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2"/>
  <p:tag name="KSO_WM_UNIT_HIGHLIGHT" val="0"/>
  <p:tag name="KSO_WM_UNIT_COMPATIBLE" val="0"/>
  <p:tag name="KSO_WM_UNIT_DIAGRAM_ISNUMVISUAL" val="0"/>
  <p:tag name="KSO_WM_UNIT_DIAGRAM_ISREFERUNIT" val="0"/>
  <p:tag name="KSO_WM_DIAGRAM_GROUP_CODE" val="l1-2"/>
  <p:tag name="KSO_WM_UNIT_TYPE" val="l_h_a"/>
  <p:tag name="KSO_WM_UNIT_INDEX" val="1_3_1"/>
  <p:tag name="KSO_WM_UNIT_ID" val="custom20204411_11*l_h_a*1_3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96.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3_1"/>
  <p:tag name="KSO_WM_UNIT_ID" val="custom20204411_11*l_h_i*1_3_1"/>
  <p:tag name="KSO_WM_TEMPLATE_CATEGORY" val="custom"/>
  <p:tag name="KSO_WM_TEMPLATE_INDEX" val="2020441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97.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z"/>
  <p:tag name="KSO_WM_UNIT_INDEX" val="1_2_1"/>
  <p:tag name="KSO_WM_UNIT_ID" val="custom20204411_11*l_h_z*1_2_1"/>
  <p:tag name="KSO_WM_TEMPLATE_CATEGORY" val="custom"/>
  <p:tag name="KSO_WM_TEMPLATE_INDEX" val="20204411"/>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298.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411_11*a*1"/>
  <p:tag name="KSO_WM_TEMPLATE_CATEGORY" val="custom"/>
  <p:tag name="KSO_WM_TEMPLATE_INDEX" val="20204411"/>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99.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411_11*l_h_a*1_1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0.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411_11*l_h_i*1_1_1"/>
  <p:tag name="KSO_WM_TEMPLATE_CATEGORY" val="custom"/>
  <p:tag name="KSO_WM_TEMPLATE_INDEX" val="2020441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0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quot;NaN&quot;,&quot;top&quot;:&quot;NaN&quot;,&quot;right&quot;:&quot;NaN&quot;,&quot;bottom&quot;:&quot;NaN&quot;,&quot;leftAbs&quot;:false,&quot;topAbs&quot;:false,&quot;rightAbs&quot;:false,&quot;bottomAbs&quot;:false},{&quot;type&quot;:&quot;frame&quot;,&quot;left&quot;:&quot;NaN&quot;,&quot;top&quot;:&quot;NaN&quot;,&quot;right&quot;:&quot;NaN&quot;,&quot;bottom&quot;:&quot;NaN&quot;,&quot;leftAbs&quot;:false,&quot;topAbs&quot;:false,&quot;rightAbs&quot;:false,&quot;bottomAbs&quot;:false}]}"/>
  <p:tag name="KSO_WM_SLIDE_BACKGROUND" val="[&quot;general&quot;,&quot;frame&quot;]"/>
  <p:tag name="KSO_WM_SLIDE_RATIO" val="1.777778"/>
  <p:tag name="KSO_WM_SLIDE_ID" val="custom20204411_11"/>
  <p:tag name="KSO_WM_TEMPLATE_SUBCATEGORY" val="0"/>
  <p:tag name="KSO_WM_TEMPLATE_MASTER_TYPE" val="1"/>
  <p:tag name="KSO_WM_TEMPLATE_COLOR_TYPE" val="1"/>
  <p:tag name="KSO_WM_SLIDE_TYPE" val="text"/>
  <p:tag name="KSO_WM_SLIDE_SUBTYPE" val="diag"/>
  <p:tag name="KSO_WM_SLIDE_ITEM_CNT" val="3"/>
  <p:tag name="KSO_WM_SLIDE_INDEX" val="11"/>
  <p:tag name="KSO_WM_SLIDE_SIZE" val="863.894*342.772"/>
  <p:tag name="KSO_WM_SLIDE_POSITION" val="47.9555*160.6"/>
  <p:tag name="KSO_WM_DIAGRAM_GROUP_CODE" val="l1-2"/>
  <p:tag name="KSO_WM_SLIDE_DIAGTYPE" val="l"/>
  <p:tag name="KSO_WM_TAG_VERSION" val="1.0"/>
  <p:tag name="KSO_WM_BEAUTIFY_FLAG" val="#wm#"/>
  <p:tag name="KSO_WM_TEMPLATE_CATEGORY" val="custom"/>
  <p:tag name="KSO_WM_TEMPLATE_INDEX" val="20204411"/>
  <p:tag name="KSO_WM_SLIDE_LAYOUT" val="a_i_l"/>
  <p:tag name="KSO_WM_SLIDE_LAYOUT_CNT" val="1_1_1"/>
</p:tagLst>
</file>

<file path=ppt/tags/tag30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4*i*6"/>
  <p:tag name="KSO_WM_TEMPLATE_CATEGORY" val="custom"/>
  <p:tag name="KSO_WM_TEMPLATE_INDEX" val="20204411"/>
  <p:tag name="KSO_WM_UNIT_BK_DARK_LIGHT" val="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4*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4*i*2"/>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4*i*3"/>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4*i*4"/>
  <p:tag name="KSO_WM_TEMPLATE_CATEGORY" val="custom"/>
  <p:tag name="KSO_WM_TEMPLATE_INDEX" val="20204411"/>
  <p:tag name="KSO_WM_UNIT_LAYERLEVEL" val="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4*i*5"/>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08.xml><?xml version="1.0" encoding="utf-8"?>
<p:tagLst xmlns:p="http://schemas.openxmlformats.org/presentationml/2006/main">
  <p:tag name="KSO_WM_UNIT_BLOCK" val="0"/>
  <p:tag name="KSO_WM_UNIT_IS_LAYOUT_DIAGRAM" val="1"/>
  <p:tag name="KSO_WM_UNIT_SUBTYPE" val="a"/>
  <p:tag name="KSO_WM_UNIT_PRESET_TEXT" val="点击此处添加正文，为了演示发布的良好效果，请您尽可能提炼思想的精髓，然后简单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204411_14*l_h_f*1_1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09.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2"/>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411_14*l_h_a*1_1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0.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411_14*l_h_i*1_1_1"/>
  <p:tag name="KSO_WM_TEMPLATE_CATEGORY" val="custom"/>
  <p:tag name="KSO_WM_TEMPLATE_INDEX" val="2020441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311.xml><?xml version="1.0" encoding="utf-8"?>
<p:tagLst xmlns:p="http://schemas.openxmlformats.org/presentationml/2006/main">
  <p:tag name="KSO_WM_UNIT_BLOCK" val="0"/>
  <p:tag name="KSO_WM_UNIT_IS_LAYOUT_DIAGRAM" val="1"/>
  <p:tag name="KSO_WM_UNIT_SUBTYPE" val="a"/>
  <p:tag name="KSO_WM_UNIT_PRESET_TEXT" val="点击此处添加正文，为了演示发布的良好效果，请您尽可能提炼思想的精髓，然后简单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l1-2"/>
  <p:tag name="KSO_WM_UNIT_TYPE" val="l_h_f"/>
  <p:tag name="KSO_WM_UNIT_INDEX" val="1_3_1"/>
  <p:tag name="KSO_WM_UNIT_ID" val="custom20204411_14*l_h_f*1_3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2.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2"/>
  <p:tag name="KSO_WM_UNIT_HIGHLIGHT" val="0"/>
  <p:tag name="KSO_WM_UNIT_COMPATIBLE" val="0"/>
  <p:tag name="KSO_WM_UNIT_DIAGRAM_ISNUMVISUAL" val="0"/>
  <p:tag name="KSO_WM_UNIT_DIAGRAM_ISREFERUNIT" val="0"/>
  <p:tag name="KSO_WM_DIAGRAM_GROUP_CODE" val="l1-2"/>
  <p:tag name="KSO_WM_UNIT_TYPE" val="l_h_a"/>
  <p:tag name="KSO_WM_UNIT_INDEX" val="1_3_1"/>
  <p:tag name="KSO_WM_UNIT_ID" val="custom20204411_14*l_h_a*1_3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3.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3_1"/>
  <p:tag name="KSO_WM_UNIT_ID" val="custom20204411_14*l_h_i*1_3_1"/>
  <p:tag name="KSO_WM_TEMPLATE_CATEGORY" val="custom"/>
  <p:tag name="KSO_WM_TEMPLATE_INDEX" val="2020441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314.xml><?xml version="1.0" encoding="utf-8"?>
<p:tagLst xmlns:p="http://schemas.openxmlformats.org/presentationml/2006/main">
  <p:tag name="KSO_WM_UNIT_BLOCK" val="0"/>
  <p:tag name="KSO_WM_UNIT_IS_LAYOUT_DIAGRAM" val="1"/>
  <p:tag name="KSO_WM_UNIT_SUBTYPE" val="a"/>
  <p:tag name="KSO_WM_UNIT_PRESET_TEXT" val="点击此处添加正文，为了演示发布的良好效果，请您尽可能提炼思想的精髓，然后简单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l1-2"/>
  <p:tag name="KSO_WM_UNIT_TYPE" val="l_h_f"/>
  <p:tag name="KSO_WM_UNIT_INDEX" val="1_4_1"/>
  <p:tag name="KSO_WM_UNIT_ID" val="custom20204411_14*l_h_f*1_4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5.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2"/>
  <p:tag name="KSO_WM_UNIT_HIGHLIGHT" val="0"/>
  <p:tag name="KSO_WM_UNIT_COMPATIBLE" val="0"/>
  <p:tag name="KSO_WM_UNIT_DIAGRAM_ISNUMVISUAL" val="0"/>
  <p:tag name="KSO_WM_UNIT_DIAGRAM_ISREFERUNIT" val="0"/>
  <p:tag name="KSO_WM_DIAGRAM_GROUP_CODE" val="l1-2"/>
  <p:tag name="KSO_WM_UNIT_TYPE" val="l_h_a"/>
  <p:tag name="KSO_WM_UNIT_INDEX" val="1_4_1"/>
  <p:tag name="KSO_WM_UNIT_ID" val="custom20204411_14*l_h_a*1_4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6.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4_1"/>
  <p:tag name="KSO_WM_UNIT_ID" val="custom20204411_14*l_h_i*1_4_1"/>
  <p:tag name="KSO_WM_TEMPLATE_CATEGORY" val="custom"/>
  <p:tag name="KSO_WM_TEMPLATE_INDEX" val="2020441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317.xml><?xml version="1.0" encoding="utf-8"?>
<p:tagLst xmlns:p="http://schemas.openxmlformats.org/presentationml/2006/main">
  <p:tag name="KSO_WM_UNIT_BLOCK" val="0"/>
  <p:tag name="KSO_WM_UNIT_IS_LAYOUT_DIAGRAM" val="1"/>
  <p:tag name="KSO_WM_UNIT_SUBTYPE" val="a"/>
  <p:tag name="KSO_WM_UNIT_PRESET_TEXT" val="点击此处添加正文，为了演示发布的良好效果，请您尽可能提炼思想的精髓，然后简单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l1-2"/>
  <p:tag name="KSO_WM_UNIT_TYPE" val="l_h_f"/>
  <p:tag name="KSO_WM_UNIT_INDEX" val="1_2_1"/>
  <p:tag name="KSO_WM_UNIT_ID" val="custom20204411_14*l_h_f*1_2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318.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2"/>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ID" val="custom20204411_14*l_h_a*1_2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19.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ID" val="custom20204411_14*l_h_i*1_2_1"/>
  <p:tag name="KSO_WM_TEMPLATE_CATEGORY" val="custom"/>
  <p:tag name="KSO_WM_TEMPLATE_INDEX" val="2020441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0.xml><?xml version="1.0" encoding="utf-8"?>
<p:tagLst xmlns:p="http://schemas.openxmlformats.org/presentationml/2006/main">
  <p:tag name="KSO_WM_UNIT_BLOCK" val="0"/>
  <p:tag name="KSO_WM_UNIT_IS_LAYOUT_DIAGRAM" val="1"/>
  <p:tag name="KSO_WM_UNIT_SUBTYPE" val="a"/>
  <p:tag name="KSO_WM_UNIT_PRESET_TEXT" val="点击此处添加正文，为了演示发布的良好效果，请您尽可能提炼思想的精髓，然后简单的阐述您的观点。"/>
  <p:tag name="KSO_WM_UNIT_NOCLEAR" val="0"/>
  <p:tag name="KSO_WM_UNIT_VALUE" val="52"/>
  <p:tag name="KSO_WM_UNIT_HIGHLIGHT" val="0"/>
  <p:tag name="KSO_WM_UNIT_COMPATIBLE" val="0"/>
  <p:tag name="KSO_WM_UNIT_DIAGRAM_ISNUMVISUAL" val="0"/>
  <p:tag name="KSO_WM_UNIT_DIAGRAM_ISREFERUNIT" val="0"/>
  <p:tag name="KSO_WM_DIAGRAM_GROUP_CODE" val="l1-2"/>
  <p:tag name="KSO_WM_UNIT_TYPE" val="l_h_f"/>
  <p:tag name="KSO_WM_UNIT_INDEX" val="1_5_1"/>
  <p:tag name="KSO_WM_UNIT_ID" val="custom20204411_14*l_h_f*1_5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321.xml><?xml version="1.0" encoding="utf-8"?>
<p:tagLst xmlns:p="http://schemas.openxmlformats.org/presentationml/2006/main">
  <p:tag name="KSO_WM_UNIT_BLOCK" val="0"/>
  <p:tag name="KSO_WM_UNIT_IS_LAYOUT_DIAGRAM" val="1"/>
  <p:tag name="KSO_WM_UNIT_ISCONTENTSTITLE" val="0"/>
  <p:tag name="KSO_WM_UNIT_ISNUMDGMTITLE" val="0"/>
  <p:tag name="KSO_WM_UNIT_PRESET_TEXT" val="单击此处添加小标题"/>
  <p:tag name="KSO_WM_UNIT_NOCLEAR" val="0"/>
  <p:tag name="KSO_WM_UNIT_VALUE" val="12"/>
  <p:tag name="KSO_WM_UNIT_HIGHLIGHT" val="0"/>
  <p:tag name="KSO_WM_UNIT_COMPATIBLE" val="0"/>
  <p:tag name="KSO_WM_UNIT_DIAGRAM_ISNUMVISUAL" val="0"/>
  <p:tag name="KSO_WM_UNIT_DIAGRAM_ISREFERUNIT" val="0"/>
  <p:tag name="KSO_WM_DIAGRAM_GROUP_CODE" val="l1-2"/>
  <p:tag name="KSO_WM_UNIT_TYPE" val="l_h_a"/>
  <p:tag name="KSO_WM_UNIT_INDEX" val="1_5_1"/>
  <p:tag name="KSO_WM_UNIT_ID" val="custom20204411_14*l_h_a*1_5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22.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5_1"/>
  <p:tag name="KSO_WM_UNIT_ID" val="custom20204411_14*l_h_i*1_5_1"/>
  <p:tag name="KSO_WM_TEMPLATE_CATEGORY" val="custom"/>
  <p:tag name="KSO_WM_TEMPLATE_INDEX" val="2020441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323.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TYPE" val="l_z"/>
  <p:tag name="KSO_WM_UNIT_INDEX" val="1_1"/>
  <p:tag name="KSO_WM_UNIT_ID" val="custom20204411_14*l_z*1_1"/>
  <p:tag name="KSO_WM_TEMPLATE_CATEGORY" val="custom"/>
  <p:tag name="KSO_WM_TEMPLATE_INDEX" val="20204411"/>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24.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TYPE" val="l_z"/>
  <p:tag name="KSO_WM_UNIT_INDEX" val="1_2"/>
  <p:tag name="KSO_WM_UNIT_ID" val="custom20204411_14*l_z*1_2"/>
  <p:tag name="KSO_WM_TEMPLATE_CATEGORY" val="custom"/>
  <p:tag name="KSO_WM_TEMPLATE_INDEX" val="20204411"/>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25.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TYPE" val="l_z"/>
  <p:tag name="KSO_WM_UNIT_INDEX" val="1_3"/>
  <p:tag name="KSO_WM_UNIT_ID" val="custom20204411_14*l_z*1_3"/>
  <p:tag name="KSO_WM_TEMPLATE_CATEGORY" val="custom"/>
  <p:tag name="KSO_WM_TEMPLATE_INDEX" val="20204411"/>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326.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411_14*a*1"/>
  <p:tag name="KSO_WM_TEMPLATE_CATEGORY" val="custom"/>
  <p:tag name="KSO_WM_TEMPLATE_INDEX" val="20204411"/>
  <p:tag name="KSO_WM_UNIT_LAYERLEVEL" val="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32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411_14"/>
  <p:tag name="KSO_WM_TEMPLATE_SUBCATEGORY" val="0"/>
  <p:tag name="KSO_WM_TEMPLATE_MASTER_TYPE" val="1"/>
  <p:tag name="KSO_WM_TEMPLATE_COLOR_TYPE" val="1"/>
  <p:tag name="KSO_WM_SLIDE_TYPE" val="text"/>
  <p:tag name="KSO_WM_SLIDE_SUBTYPE" val="diag"/>
  <p:tag name="KSO_WM_SLIDE_ITEM_CNT" val="6"/>
  <p:tag name="KSO_WM_SLIDE_INDEX" val="14"/>
  <p:tag name="KSO_WM_SLIDE_SIZE" val="863.542*368.247"/>
  <p:tag name="KSO_WM_SLIDE_POSITION" val="48.3083*136.3"/>
  <p:tag name="KSO_WM_DIAGRAM_GROUP_CODE" val="l1-2"/>
  <p:tag name="KSO_WM_SLIDE_DIAGTYPE" val="l"/>
  <p:tag name="KSO_WM_TAG_VERSION" val="1.0"/>
  <p:tag name="KSO_WM_BEAUTIFY_FLAG" val="#wm#"/>
  <p:tag name="KSO_WM_TEMPLATE_CATEGORY" val="custom"/>
  <p:tag name="KSO_WM_TEMPLATE_INDEX" val="20204411"/>
  <p:tag name="KSO_WM_SLIDE_LAYOUT" val="a_i_l"/>
  <p:tag name="KSO_WM_SLIDE_LAYOUT_CNT" val="1_1_1"/>
</p:tagLst>
</file>

<file path=ppt/tags/tag329.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411_7*e*1"/>
  <p:tag name="KSO_WM_TEMPLATE_CATEGORY" val="custom"/>
  <p:tag name="KSO_WM_TEMPLATE_INDEX" val="2020441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0.xml><?xml version="1.0" encoding="utf-8"?>
<p:tagLst xmlns:p="http://schemas.openxmlformats.org/presentationml/2006/main">
  <p:tag name="KSO_WM_UNIT_NOCLEAR" val="0"/>
  <p:tag name="KSO_WM_UNIT_SHOW_EDIT_AREA_INDICATION" val="0"/>
  <p:tag name="KSO_WM_UNIT_HIGHLIGHT" val="0"/>
  <p:tag name="KSO_WM_UNIT_COMPATIBLE" val="0"/>
  <p:tag name="KSO_WM_UNIT_DIAGRAM_ISNUMVISUAL" val="0"/>
  <p:tag name="KSO_WM_UNIT_DIAGRAM_ISREFERUNIT" val="0"/>
  <p:tag name="KSO_WM_UNIT_TYPE" val="i"/>
  <p:tag name="KSO_WM_UNIT_INDEX" val="1"/>
  <p:tag name="KSO_WM_UNIT_ID" val="custom20204411_7*i*1"/>
  <p:tag name="KSO_WM_TEMPLATE_CATEGORY" val="custom"/>
  <p:tag name="KSO_WM_TEMPLATE_INDEX" val="20204411"/>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11_7*i*2"/>
  <p:tag name="KSO_WM_TEMPLATE_CATEGORY" val="custom"/>
  <p:tag name="KSO_WM_TEMPLATE_INDEX" val="20204411"/>
  <p:tag name="KSO_WM_UNIT_LAYERLEVEL" val="1"/>
  <p:tag name="KSO_WM_TAG_VERSION" val="1.0"/>
  <p:tag name="KSO_WM_BEAUTIFY_FLAG" val="#wm#"/>
</p:tagLst>
</file>

<file path=ppt/tags/tag332.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4411_7*a*1"/>
  <p:tag name="KSO_WM_TEMPLATE_CATEGORY" val="custom"/>
  <p:tag name="KSO_WM_TEMPLATE_INDEX" val="20204411"/>
  <p:tag name="KSO_WM_UNIT_LAYERLEVEL" val="1"/>
  <p:tag name="KSO_WM_TAG_VERSION" val="1.0"/>
  <p:tag name="KSO_WM_BEAUTIFY_FLAG" val="#wm#"/>
</p:tagLst>
</file>

<file path=ppt/tags/tag333.xml><?xml version="1.0" encoding="utf-8"?>
<p:tagLst xmlns:p="http://schemas.openxmlformats.org/presentationml/2006/main">
  <p:tag name="KSO_WM_UNIT_ISCONTENTSTITLE" val="0"/>
  <p:tag name="KSO_WM_UNIT_ISNUMDGMTITLE" val="0"/>
  <p:tag name="KSO_WM_UNIT_PRESET_TEXT" val="单击此处输入你的副标题，请尽量言简意赅的阐述观点"/>
  <p:tag name="KSO_WM_UNIT_NOCLEAR" val="0"/>
  <p:tag name="KSO_WM_UNIT_VALUE" val="50"/>
  <p:tag name="KSO_WM_UNIT_HIGHLIGHT" val="0"/>
  <p:tag name="KSO_WM_UNIT_COMPATIBLE" val="0"/>
  <p:tag name="KSO_WM_UNIT_DIAGRAM_ISNUMVISUAL" val="0"/>
  <p:tag name="KSO_WM_UNIT_DIAGRAM_ISREFERUNIT" val="0"/>
  <p:tag name="KSO_WM_UNIT_TYPE" val="b"/>
  <p:tag name="KSO_WM_UNIT_INDEX" val="1"/>
  <p:tag name="KSO_WM_UNIT_ID" val="custom20204411_7*b*1"/>
  <p:tag name="KSO_WM_TEMPLATE_CATEGORY" val="custom"/>
  <p:tag name="KSO_WM_TEMPLATE_INDEX" val="20204411"/>
  <p:tag name="KSO_WM_UNIT_LAYERLEVEL" val="1"/>
  <p:tag name="KSO_WM_TAG_VERSION" val="1.0"/>
  <p:tag name="KSO_WM_BEAUTIFY_FLAG" val="#wm#"/>
</p:tagLst>
</file>

<file path=ppt/tags/tag334.xml><?xml version="1.0" encoding="utf-8"?>
<p:tagLst xmlns:p="http://schemas.openxmlformats.org/presentationml/2006/main">
  <p:tag name="KSO_WM_SLIDE_ID" val="custom2020441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11"/>
  <p:tag name="KSO_WM_SLIDE_LAYOUT" val="a_b_e"/>
  <p:tag name="KSO_WM_SLIDE_LAYOUT_CNT" val="1_1_1"/>
</p:tagLst>
</file>

<file path=ppt/tags/tag335.xml><?xml version="1.0" encoding="utf-8"?>
<p:tagLst xmlns:p="http://schemas.openxmlformats.org/presentationml/2006/main">
  <p:tag name="KSO_WM_UNIT_PLACING_PICTURE_INFO" val="{&quot;full_picture&quot;:false,&quot;last_crop_picture&quot;:&quot;1-1&quot;,&quot;selected&quot;:&quot;1-1&quot;,&quot;spacing&quot;:6}"/>
  <p:tag name="KSO_WM_UNIT_BLOCK" val="0"/>
  <p:tag name="KSO_WM_UNIT_VALUE" val="1904*1128"/>
  <p:tag name="KSO_WM_UNIT_HIGHLIGHT" val="0"/>
  <p:tag name="KSO_WM_UNIT_COMPATIBLE" val="0"/>
  <p:tag name="KSO_WM_UNIT_DIAGRAM_ISNUMVISUAL" val="0"/>
  <p:tag name="KSO_WM_UNIT_DIAGRAM_ISREFERUNIT" val="0"/>
  <p:tag name="KSO_WM_UNIT_TYPE" val="d"/>
  <p:tag name="KSO_WM_UNIT_INDEX" val="1"/>
  <p:tag name="KSO_WM_UNIT_ID" val="custom20204411_24*d*1"/>
  <p:tag name="KSO_WM_TEMPLATE_CATEGORY" val="custom"/>
  <p:tag name="KSO_WM_TEMPLATE_INDEX" val="20204411"/>
  <p:tag name="KSO_WM_UNIT_SUPPORT_UNIT_TYPE" val="[&quot;d&quot;,&quot;α&quot;,&quot;β&quot;,&quot;η&quot;]"/>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411_24*i*1"/>
  <p:tag name="KSO_WM_TEMPLATE_CATEGORY" val="custom"/>
  <p:tag name="KSO_WM_TEMPLATE_INDEX" val="20204411"/>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11_24*i*2"/>
  <p:tag name="KSO_WM_TEMPLATE_CATEGORY" val="custom"/>
  <p:tag name="KSO_WM_TEMPLATE_INDEX" val="20204411"/>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411_24*i*3"/>
  <p:tag name="KSO_WM_TEMPLATE_CATEGORY" val="custom"/>
  <p:tag name="KSO_WM_TEMPLATE_INDEX" val="20204411"/>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411_24*i*4"/>
  <p:tag name="KSO_WM_TEMPLATE_CATEGORY" val="custom"/>
  <p:tag name="KSO_WM_TEMPLATE_INDEX" val="20204411"/>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411_24*i*5"/>
  <p:tag name="KSO_WM_TEMPLATE_CATEGORY" val="custom"/>
  <p:tag name="KSO_WM_TEMPLATE_INDEX" val="20204411"/>
  <p:tag name="KSO_WM_UNIT_LAYERLEVEL" val="1"/>
  <p:tag name="KSO_WM_TAG_VERSION" val="1.0"/>
  <p:tag name="KSO_WM_BEAUTIFY_FLAG" val="#wm#"/>
</p:tagLst>
</file>

<file path=ppt/tags/tag341.xml><?xml version="1.0" encoding="utf-8"?>
<p:tagLst xmlns:p="http://schemas.openxmlformats.org/presentationml/2006/main">
  <p:tag name="KSO_WM_UNIT_DEFAULT_FONT" val="14;18;2"/>
  <p:tag name="KSO_WM_UNIT_BLOCK" val="0"/>
  <p:tag name="KSO_WM_UNIT_SUBTYPE" val="a"/>
  <p:tag name="KSO_WM_UNIT_PRESET_TEXT" val="单击此处输入你的正文，文字是您思想的提炼，为了最终演示发布的良好效果，请尽量言简意赅的阐述观点。"/>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custom20204411_24*f*1"/>
  <p:tag name="KSO_WM_TEMPLATE_CATEGORY" val="custom"/>
  <p:tag name="KSO_WM_TEMPLATE_INDEX" val="20204411"/>
  <p:tag name="KSO_WM_UNIT_LAYERLEVEL" val="1"/>
  <p:tag name="KSO_WM_TAG_VERSION" val="1.0"/>
  <p:tag name="KSO_WM_BEAUTIFY_FLAG" val="#wm#"/>
</p:tagLst>
</file>

<file path=ppt/tags/tag342.xml><?xml version="1.0" encoding="utf-8"?>
<p:tagLst xmlns:p="http://schemas.openxmlformats.org/presentationml/2006/main">
  <p:tag name="KSO_WM_UNIT_DEFAULT_FONT" val="32;36;4"/>
  <p:tag name="KSO_WM_UNIT_BLOCK" val="0"/>
  <p:tag name="KSO_WM_UNIT_ISCONTENTSTITLE" val="0"/>
  <p:tag name="KSO_WM_UNIT_ISNUMDGMTITLE" val="0"/>
  <p:tag name="KSO_WM_UNIT_PRESET_TEXT" val="单击此处&#13;添加大标题"/>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04411_24*a*1"/>
  <p:tag name="KSO_WM_TEMPLATE_CATEGORY" val="custom"/>
  <p:tag name="KSO_WM_TEMPLATE_INDEX" val="2020441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正如我们都希望改变世界，希望给人带去光明，但更多时候只需播下一颗种子，自然有微光照拂，雨露滋养。恰如其分的表达观点，往往可以事半功倍。"/>
  <p:tag name="KSO_WM_UNIT_NOCLEAR" val="0"/>
  <p:tag name="KSO_WM_UNIT_VALUE" val="636"/>
  <p:tag name="KSO_WM_UNIT_HIGHLIGHT" val="0"/>
  <p:tag name="KSO_WM_UNIT_COMPATIBLE" val="0"/>
  <p:tag name="KSO_WM_UNIT_DIAGRAM_ISNUMVISUAL" val="0"/>
  <p:tag name="KSO_WM_UNIT_DIAGRAM_ISREFERUNIT" val="0"/>
  <p:tag name="KSO_WM_UNIT_TYPE" val="f"/>
  <p:tag name="KSO_WM_UNIT_INDEX" val="1"/>
  <p:tag name="KSO_WM_UNIT_ID" val="custom20204411_8*f*1"/>
  <p:tag name="KSO_WM_TEMPLATE_CATEGORY" val="custom"/>
  <p:tag name="KSO_WM_TEMPLATE_INDEX" val="20204411"/>
  <p:tag name="KSO_WM_UNIT_LAYERLEVEL" val="1"/>
  <p:tag name="KSO_WM_TAG_VERSION" val="1.0"/>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SLIDE_LAYOUT_INFO" val="{&quot;direction&quot;:1,&quot;horizontalAlign&quot;:-1,&quot;verticalAlign&quot;:-1,&quot;type&quot;:0,&quot;diagramDirection&quot;:0,&quot;canSetOverLayout&quot;:0,&quot;isOverLayout&quot;:0,&quot;normalSize&quot;:{&quot;size1&quot;:33.3},&quot;minSize&quot;:{&quot;size1&quot;:33.3},&quot;maxSize&quot;:{&quot;size1&quot;:33.3},&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2.54,&quot;right&quot;:1.27,&quot;bottom&quot;:2.54},&quot;edge&quot;:{&quot;left&quot;:true,&quot;top&quot;:true,&quot;right&quot;:false,&quot;bottom&quot;:true}},{&quot;direction&quot;:1,&quot;horizontalAlign&quot;:-1,&quot;verticalAlign&quot;:-1,&quot;type&quot;:0,&quot;diagramDirection&quot;:0,&quot;canSetOverLayout&quot;:0,&quot;isOverLayout&quot;:0,&quot;normalSize&quot;:{&quot;size1&quot;:55.6},&quot;minSize&quot;:{&quot;size1&quot;:55.6},&quot;maxSize&quot;:{&quot;size1&quot;:55.6},&quot;edge&quot;:{&quot;left&quot;:false,&quot;top&quot;:true,&quot;right&quot;:true,&quot;bottom&quot;:true},&quot;subLayout&quot;:[{&quot;direction&quot;:0,&quot;horizontalAlign&quot;:1,&quot;verticalAlign&quot;:1,&quot;type&quot;:0,&quot;diagramDirection&quot;:0,&quot;canSetOverLayout&quot;:1,&quot;isOverLayout&quot;:1,&quot;margin&quot;:{&quot;left&quot;:0.026,&quot;top&quot;:2.54,&quot;right&quot;:1.244,&quot;bottom&quot;:2.54},&quot;marginOverLayout&quot;:{&quot;left&quot;:-1.0,&quot;top&quot;:0.0,&quot;right&quot;:1.244,&quot;bottom&quot;:0.0},&quot;edge&quot;:{&quot;left&quot;:false,&quot;top&quot;:true,&quot;right&quot;:false,&quot;bottom&quot;:true}},{&quot;direction&quot;:0,&quot;horizontalAlign&quot;:1,&quot;verticalAlign&quot;:1,&quot;type&quot;:0,&quot;diagramDirection&quot;:0,&quot;canSetOverLayout&quot;:0,&quot;isOverLayout&quot;:0,&quot;margin&quot;:{&quot;left&quot;:0.026,&quot;top&quot;:2.54,&quot;right&quot;:1.69,&quot;bottom&quot;:2.54},&quot;edge&quot;:{&quot;left&quot;:false,&quot;top&quot;:true,&quot;right&quot;:true,&quot;bottom&quot;:true}}]}]}"/>
  <p:tag name="KSO_WM_SLIDE_CAN_ADD_NAVIGATION" val="1"/>
  <p:tag name="KSO_WM_SLIDE_BACKGROUND" val="[&quot;general&quot;]"/>
  <p:tag name="KSO_WM_SLIDE_RATIO" val="1.777778"/>
  <p:tag name="KSO_WM_SLIDE_ID" val="custom20204411_24"/>
  <p:tag name="KSO_WM_TEMPLATE_SUBCATEGORY" val="0"/>
  <p:tag name="KSO_WM_TEMPLATE_MASTER_TYPE" val="1"/>
  <p:tag name="KSO_WM_TEMPLATE_COLOR_TYPE" val="1"/>
  <p:tag name="KSO_WM_SLIDE_TYPE" val="text"/>
  <p:tag name="KSO_WM_SLIDE_SUBTYPE" val="picTxt"/>
  <p:tag name="KSO_WM_SLIDE_ITEM_CNT" val="0"/>
  <p:tag name="KSO_WM_SLIDE_INDEX" val="24"/>
  <p:tag name="KSO_WM_SLIDE_SIZE" val="937*540"/>
  <p:tag name="KSO_WM_SLIDE_POSITION" val="12*0"/>
  <p:tag name="KSO_WM_TAG_VERSION" val="1.0"/>
  <p:tag name="KSO_WM_BEAUTIFY_FLAG" val="#wm#"/>
  <p:tag name="KSO_WM_TEMPLATE_CATEGORY" val="custom"/>
  <p:tag name="KSO_WM_TEMPLATE_INDEX" val="20204411"/>
  <p:tag name="KSO_WM_SLIDE_LAYOUT" val="a_d_f"/>
  <p:tag name="KSO_WM_SLIDE_LAYOUT_CNT" val="1_1_2"/>
</p:tagLst>
</file>

<file path=ppt/tags/tag347.xml><?xml version="1.0" encoding="utf-8"?>
<p:tagLst xmlns:p="http://schemas.openxmlformats.org/presentationml/2006/main">
  <p:tag name="KSO_WM_UNIT_VALUE" val="1904*3384"/>
  <p:tag name="KSO_WM_UNIT_HIGHLIGHT" val="0"/>
  <p:tag name="KSO_WM_UNIT_COMPATIBLE" val="0"/>
  <p:tag name="KSO_WM_UNIT_DIAGRAM_ISNUMVISUAL" val="0"/>
  <p:tag name="KSO_WM_UNIT_DIAGRAM_ISREFERUNIT" val="0"/>
  <p:tag name="KSO_WM_UNIT_TYPE" val="d"/>
  <p:tag name="KSO_WM_UNIT_INDEX" val="1"/>
  <p:tag name="KSO_WM_UNIT_ID" val="custom20204411_27*d*1"/>
  <p:tag name="KSO_WM_TEMPLATE_CATEGORY" val="custom"/>
  <p:tag name="KSO_WM_TEMPLATE_INDEX" val="20204411"/>
  <p:tag name="KSO_WM_UNIT_SUPPORT_UNIT_TYPE" val="[&quot;d&quot;]"/>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11_27*i*2"/>
  <p:tag name="KSO_WM_TEMPLATE_CATEGORY" val="custom"/>
  <p:tag name="KSO_WM_TEMPLATE_INDEX" val="20204411"/>
  <p:tag name="KSO_WM_UNIT_LAYERLEVEL" val="1"/>
  <p:tag name="KSO_WM_TAG_VERSION" val="1.0"/>
  <p:tag name="KSO_WM_BEAUTIFY_FLAG" val="#wm#"/>
</p:tagLst>
</file>

<file path=ppt/tags/tag349.xml><?xml version="1.0" encoding="utf-8"?>
<p:tagLst xmlns:p="http://schemas.openxmlformats.org/presentationml/2006/main">
  <p:tag name="KSO_WM_UNIT_ISCONTENTSTITLE" val="0"/>
  <p:tag name="KSO_WM_UNIT_ISNUMDGMTITLE" val="0"/>
  <p:tag name="KSO_WM_UNIT_PRESET_TEXT" val="单击此处&#13;添加大标题内容"/>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204411_27*a*1"/>
  <p:tag name="KSO_WM_TEMPLATE_CATEGORY" val="custom"/>
  <p:tag name="KSO_WM_TEMPLATE_INDEX" val="20204411"/>
  <p:tag name="KSO_WM_UNIT_LAYERLEVEL" val="1"/>
  <p:tag name="KSO_WM_TAG_VERSION" val="1.0"/>
  <p:tag name="KSO_WM_BEAUTIFY_FLAG" val="#wm#"/>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411_27*i*3"/>
  <p:tag name="KSO_WM_TEMPLATE_CATEGORY" val="custom"/>
  <p:tag name="KSO_WM_TEMPLATE_INDEX" val="20204411"/>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411_27*i*4"/>
  <p:tag name="KSO_WM_TEMPLATE_CATEGORY" val="custom"/>
  <p:tag name="KSO_WM_TEMPLATE_INDEX" val="20204411"/>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411_27*i*5"/>
  <p:tag name="KSO_WM_TEMPLATE_CATEGORY" val="custom"/>
  <p:tag name="KSO_WM_TEMPLATE_INDEX" val="20204411"/>
  <p:tag name="KSO_WM_UNIT_LAYERLEVEL" val="1"/>
  <p:tag name="KSO_WM_TAG_VERSION" val="1.0"/>
  <p:tag name="KSO_WM_BEAUTIFY_FLAG" val="#wm#"/>
</p:tagLst>
</file>

<file path=ppt/tags/tag35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正如我们都希望改变世界，希望给人带去光明，但更多时候只需播下一颗种子，自然有微光照拂，雨露滋养。恰如其分的表达观点，往往可以事半功倍。"/>
  <p:tag name="KSO_WM_UNIT_NOCLEAR" val="0"/>
  <p:tag name="KSO_WM_UNIT_VALUE" val="636"/>
  <p:tag name="KSO_WM_UNIT_HIGHLIGHT" val="0"/>
  <p:tag name="KSO_WM_UNIT_COMPATIBLE" val="0"/>
  <p:tag name="KSO_WM_UNIT_DIAGRAM_ISNUMVISUAL" val="0"/>
  <p:tag name="KSO_WM_UNIT_DIAGRAM_ISREFERUNIT" val="0"/>
  <p:tag name="KSO_WM_UNIT_TYPE" val="f"/>
  <p:tag name="KSO_WM_UNIT_INDEX" val="1"/>
  <p:tag name="KSO_WM_UNIT_ID" val="custom20204411_8*f*1"/>
  <p:tag name="KSO_WM_TEMPLATE_CATEGORY" val="custom"/>
  <p:tag name="KSO_WM_TEMPLATE_INDEX" val="20204411"/>
  <p:tag name="KSO_WM_UNIT_LAYERLEVEL" val="1"/>
  <p:tag name="KSO_WM_TAG_VERSION" val="1.0"/>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4.xml><?xml version="1.0" encoding="utf-8"?>
<p:tagLst xmlns:p="http://schemas.openxmlformats.org/presentationml/2006/main">
  <p:tag name="KSO_WM_SLIDE_ID" val="custom20204411_27"/>
  <p:tag name="KSO_WM_TEMPLATE_SUBCATEGORY" val="0"/>
  <p:tag name="KSO_WM_TEMPLATE_MASTER_TYPE" val="1"/>
  <p:tag name="KSO_WM_TEMPLATE_COLOR_TYPE" val="1"/>
  <p:tag name="KSO_WM_SLIDE_TYPE" val="text"/>
  <p:tag name="KSO_WM_SLIDE_SUBTYPE" val="picTxt"/>
  <p:tag name="KSO_WM_SLIDE_ITEM_CNT" val="0"/>
  <p:tag name="KSO_WM_SLIDE_INDEX" val="27"/>
  <p:tag name="KSO_WM_SLIDE_SIZE" val="960*540"/>
  <p:tag name="KSO_WM_SLIDE_POSITION" val="0*0"/>
  <p:tag name="KSO_WM_TAG_VERSION" val="1.0"/>
  <p:tag name="KSO_WM_BEAUTIFY_FLAG" val="#wm#"/>
  <p:tag name="KSO_WM_TEMPLATE_CATEGORY" val="custom"/>
  <p:tag name="KSO_WM_TEMPLATE_INDEX" val="20204411"/>
  <p:tag name="KSO_WM_SLIDE_LAYOUT" val="a_d_f"/>
  <p:tag name="KSO_WM_SLIDE_LAYOUT_CNT" val="1_1_1"/>
</p:tagLst>
</file>

<file path=ppt/tags/tag355.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411_7*e*1"/>
  <p:tag name="KSO_WM_TEMPLATE_CATEGORY" val="custom"/>
  <p:tag name="KSO_WM_TEMPLATE_INDEX" val="20204411"/>
  <p:tag name="KSO_WM_UNIT_LAYERLEVEL" val="1"/>
  <p:tag name="KSO_WM_TAG_VERSION" val="1.0"/>
  <p:tag name="KSO_WM_BEAUTIFY_FLAG" val="#wm#"/>
</p:tagLst>
</file>

<file path=ppt/tags/tag356.xml><?xml version="1.0" encoding="utf-8"?>
<p:tagLst xmlns:p="http://schemas.openxmlformats.org/presentationml/2006/main">
  <p:tag name="KSO_WM_UNIT_NOCLEAR" val="0"/>
  <p:tag name="KSO_WM_UNIT_SHOW_EDIT_AREA_INDICATION" val="0"/>
  <p:tag name="KSO_WM_UNIT_HIGHLIGHT" val="0"/>
  <p:tag name="KSO_WM_UNIT_COMPATIBLE" val="0"/>
  <p:tag name="KSO_WM_UNIT_DIAGRAM_ISNUMVISUAL" val="0"/>
  <p:tag name="KSO_WM_UNIT_DIAGRAM_ISREFERUNIT" val="0"/>
  <p:tag name="KSO_WM_UNIT_TYPE" val="i"/>
  <p:tag name="KSO_WM_UNIT_INDEX" val="1"/>
  <p:tag name="KSO_WM_UNIT_ID" val="custom20204411_7*i*1"/>
  <p:tag name="KSO_WM_TEMPLATE_CATEGORY" val="custom"/>
  <p:tag name="KSO_WM_TEMPLATE_INDEX" val="20204411"/>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411_7*i*2"/>
  <p:tag name="KSO_WM_TEMPLATE_CATEGORY" val="custom"/>
  <p:tag name="KSO_WM_TEMPLATE_INDEX" val="20204411"/>
  <p:tag name="KSO_WM_UNIT_LAYERLEVEL" val="1"/>
  <p:tag name="KSO_WM_TAG_VERSION" val="1.0"/>
  <p:tag name="KSO_WM_BEAUTIFY_FLAG" val="#wm#"/>
</p:tagLst>
</file>

<file path=ppt/tags/tag358.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4411_7*a*1"/>
  <p:tag name="KSO_WM_TEMPLATE_CATEGORY" val="custom"/>
  <p:tag name="KSO_WM_TEMPLATE_INDEX" val="20204411"/>
  <p:tag name="KSO_WM_UNIT_LAYERLEVEL" val="1"/>
  <p:tag name="KSO_WM_TAG_VERSION" val="1.0"/>
  <p:tag name="KSO_WM_BEAUTIFY_FLAG" val="#wm#"/>
</p:tagLst>
</file>

<file path=ppt/tags/tag359.xml><?xml version="1.0" encoding="utf-8"?>
<p:tagLst xmlns:p="http://schemas.openxmlformats.org/presentationml/2006/main">
  <p:tag name="KSO_WM_UNIT_ISCONTENTSTITLE" val="0"/>
  <p:tag name="KSO_WM_UNIT_ISNUMDGMTITLE" val="0"/>
  <p:tag name="KSO_WM_UNIT_PRESET_TEXT" val="单击此处输入你的副标题，请尽量言简意赅的阐述观点"/>
  <p:tag name="KSO_WM_UNIT_NOCLEAR" val="0"/>
  <p:tag name="KSO_WM_UNIT_VALUE" val="50"/>
  <p:tag name="KSO_WM_UNIT_HIGHLIGHT" val="0"/>
  <p:tag name="KSO_WM_UNIT_COMPATIBLE" val="0"/>
  <p:tag name="KSO_WM_UNIT_DIAGRAM_ISNUMVISUAL" val="0"/>
  <p:tag name="KSO_WM_UNIT_DIAGRAM_ISREFERUNIT" val="0"/>
  <p:tag name="KSO_WM_UNIT_TYPE" val="b"/>
  <p:tag name="KSO_WM_UNIT_INDEX" val="1"/>
  <p:tag name="KSO_WM_UNIT_ID" val="custom20204411_7*b*1"/>
  <p:tag name="KSO_WM_TEMPLATE_CATEGORY" val="custom"/>
  <p:tag name="KSO_WM_TEMPLATE_INDEX" val="2020441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0.xml><?xml version="1.0" encoding="utf-8"?>
<p:tagLst xmlns:p="http://schemas.openxmlformats.org/presentationml/2006/main">
  <p:tag name="KSO_WM_SLIDE_ID" val="custom2020441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411"/>
  <p:tag name="KSO_WM_SLIDE_LAYOUT" val="a_b_e"/>
  <p:tag name="KSO_WM_SLIDE_LAYOUT_CNT" val="1_1_1"/>
</p:tagLst>
</file>

<file path=ppt/tags/tag36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67.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411_11*a*1"/>
  <p:tag name="KSO_WM_TEMPLATE_CATEGORY" val="custom"/>
  <p:tag name="KSO_WM_TEMPLATE_INDEX" val="20204411"/>
  <p:tag name="KSO_WM_UNIT_LAYERLEVEL" val="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quot;NaN&quot;,&quot;top&quot;:&quot;NaN&quot;,&quot;right&quot;:&quot;NaN&quot;,&quot;bottom&quot;:&quot;NaN&quot;,&quot;leftAbs&quot;:false,&quot;topAbs&quot;:false,&quot;rightAbs&quot;:false,&quot;bottomAbs&quot;:false},{&quot;type&quot;:&quot;frame&quot;,&quot;left&quot;:&quot;NaN&quot;,&quot;top&quot;:&quot;NaN&quot;,&quot;right&quot;:&quot;NaN&quot;,&quot;bottom&quot;:&quot;NaN&quot;,&quot;leftAbs&quot;:false,&quot;topAbs&quot;:false,&quot;rightAbs&quot;:false,&quot;bottomAbs&quot;:false}]}"/>
  <p:tag name="KSO_WM_SLIDE_BACKGROUND" val="[&quot;general&quot;,&quot;frame&quot;]"/>
  <p:tag name="KSO_WM_SLIDE_RATIO" val="1.777778"/>
  <p:tag name="KSO_WM_SLIDE_ID" val="custom20204411_11"/>
  <p:tag name="KSO_WM_TEMPLATE_SUBCATEGORY" val="0"/>
  <p:tag name="KSO_WM_TEMPLATE_MASTER_TYPE" val="1"/>
  <p:tag name="KSO_WM_TEMPLATE_COLOR_TYPE" val="1"/>
  <p:tag name="KSO_WM_SLIDE_TYPE" val="text"/>
  <p:tag name="KSO_WM_SLIDE_SUBTYPE" val="diag"/>
  <p:tag name="KSO_WM_SLIDE_ITEM_CNT" val="3"/>
  <p:tag name="KSO_WM_SLIDE_INDEX" val="11"/>
  <p:tag name="KSO_WM_SLIDE_SIZE" val="863.894*342.772"/>
  <p:tag name="KSO_WM_SLIDE_POSITION" val="47.9555*160.6"/>
  <p:tag name="KSO_WM_DIAGRAM_GROUP_CODE" val="l1-2"/>
  <p:tag name="KSO_WM_SLIDE_DIAGTYPE" val="l"/>
  <p:tag name="KSO_WM_TAG_VERSION" val="1.0"/>
  <p:tag name="KSO_WM_BEAUTIFY_FLAG" val="#wm#"/>
  <p:tag name="KSO_WM_TEMPLATE_CATEGORY" val="custom"/>
  <p:tag name="KSO_WM_TEMPLATE_INDEX" val="20204411"/>
  <p:tag name="KSO_WM_SLIDE_LAYOUT" val="a_i_l"/>
  <p:tag name="KSO_WM_SLIDE_LAYOUT_CNT" val="1_1_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76.xml><?xml version="1.0" encoding="utf-8"?>
<p:tagLst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130"/>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204411_11*l_h_f*1_1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7.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411_11*a*1"/>
  <p:tag name="KSO_WM_TEMPLATE_CATEGORY" val="custom"/>
  <p:tag name="KSO_WM_TEMPLATE_INDEX" val="20204411"/>
  <p:tag name="KSO_WM_UNIT_LAYERLEVEL" val="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8.xml><?xml version="1.0" encoding="utf-8"?>
<p:tagLst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130"/>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204411_11*l_h_f*1_1_1"/>
  <p:tag name="KSO_WM_TEMPLATE_CATEGORY" val="custom"/>
  <p:tag name="KSO_WM_TEMPLATE_INDEX" val="20204411"/>
  <p:tag name="KSO_WM_UNIT_LAYERLEVEL" val="1_1_1"/>
  <p:tag name="KSO_WM_TAG_VERSION" val="1.0"/>
  <p:tag name="KSO_WM_BEAUTIFY_FLAG" val=""/>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79.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quot;NaN&quot;,&quot;top&quot;:&quot;NaN&quot;,&quot;right&quot;:&quot;NaN&quot;,&quot;bottom&quot;:&quot;NaN&quot;,&quot;leftAbs&quot;:false,&quot;topAbs&quot;:false,&quot;rightAbs&quot;:false,&quot;bottomAbs&quot;:false},{&quot;type&quot;:&quot;frame&quot;,&quot;left&quot;:&quot;NaN&quot;,&quot;top&quot;:&quot;NaN&quot;,&quot;right&quot;:&quot;NaN&quot;,&quot;bottom&quot;:&quot;NaN&quot;,&quot;leftAbs&quot;:false,&quot;topAbs&quot;:false,&quot;rightAbs&quot;:false,&quot;bottomAbs&quot;:false}]}"/>
  <p:tag name="KSO_WM_SLIDE_BACKGROUND" val="[&quot;general&quot;,&quot;frame&quot;]"/>
  <p:tag name="KSO_WM_SLIDE_RATIO" val="1.777778"/>
  <p:tag name="KSO_WM_SLIDE_ID" val="custom20204411_11"/>
  <p:tag name="KSO_WM_TEMPLATE_SUBCATEGORY" val="0"/>
  <p:tag name="KSO_WM_TEMPLATE_MASTER_TYPE" val="1"/>
  <p:tag name="KSO_WM_TEMPLATE_COLOR_TYPE" val="1"/>
  <p:tag name="KSO_WM_SLIDE_TYPE" val="text"/>
  <p:tag name="KSO_WM_SLIDE_SUBTYPE" val="diag"/>
  <p:tag name="KSO_WM_SLIDE_ITEM_CNT" val="3"/>
  <p:tag name="KSO_WM_SLIDE_INDEX" val="11"/>
  <p:tag name="KSO_WM_SLIDE_SIZE" val="863.894*342.772"/>
  <p:tag name="KSO_WM_SLIDE_POSITION" val="47.9555*160.6"/>
  <p:tag name="KSO_WM_DIAGRAM_GROUP_CODE" val="l1-2"/>
  <p:tag name="KSO_WM_SLIDE_DIAGTYPE" val="l"/>
  <p:tag name="KSO_WM_TAG_VERSION" val="1.0"/>
  <p:tag name="KSO_WM_BEAUTIFY_FLAG" val="#wm#"/>
  <p:tag name="KSO_WM_TEMPLATE_CATEGORY" val="custom"/>
  <p:tag name="KSO_WM_TEMPLATE_INDEX" val="20204411"/>
  <p:tag name="KSO_WM_SLIDE_LAYOUT" val="a_i_l"/>
  <p:tag name="KSO_WM_SLIDE_LAYOUT_CNT" val="1_1_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386.xml><?xml version="1.0" encoding="utf-8"?>
<p:tagLst xmlns:p="http://schemas.openxmlformats.org/presentationml/2006/main">
  <p:tag name="KSO_WM_UNIT_BLOCK" val="0"/>
  <p:tag name="KSO_WM_UNIT_SM_LIMIT_TYPE" val="1"/>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z"/>
  <p:tag name="KSO_WM_UNIT_INDEX" val="1_3_1"/>
  <p:tag name="KSO_WM_UNIT_ID" val="custom20204411_11*l_h_z*1_3_1"/>
  <p:tag name="KSO_WM_TEMPLATE_CATEGORY" val="custom"/>
  <p:tag name="KSO_WM_TEMPLATE_INDEX" val="20204411"/>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87.xml><?xml version="1.0" encoding="utf-8"?>
<p:tagLst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130"/>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204411_11*l_h_f*1_1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8.xml><?xml version="1.0" encoding="utf-8"?>
<p:tagLst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130"/>
  <p:tag name="KSO_WM_UNIT_HIGHLIGHT" val="0"/>
  <p:tag name="KSO_WM_UNIT_COMPATIBLE" val="0"/>
  <p:tag name="KSO_WM_UNIT_DIAGRAM_ISNUMVISUAL" val="0"/>
  <p:tag name="KSO_WM_UNIT_DIAGRAM_ISREFERUNIT" val="0"/>
  <p:tag name="KSO_WM_DIAGRAM_GROUP_CODE" val="l1-2"/>
  <p:tag name="KSO_WM_UNIT_TYPE" val="l_h_f"/>
  <p:tag name="KSO_WM_UNIT_INDEX" val="1_2_1"/>
  <p:tag name="KSO_WM_UNIT_ID" val="custom20204411_11*l_h_f*1_2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89.xml><?xml version="1.0" encoding="utf-8"?>
<p:tagLst xmlns:p="http://schemas.openxmlformats.org/presentationml/2006/main">
  <p:tag name="KSO_WM_UNIT_BLOCK" val="0"/>
  <p:tag name="KSO_WM_UNIT_IS_LAYOUT_DIAGRAM" val="1"/>
  <p:tag name="KSO_WM_UNIT_SUBTYPE" val="a"/>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130"/>
  <p:tag name="KSO_WM_UNIT_HIGHLIGHT" val="0"/>
  <p:tag name="KSO_WM_UNIT_COMPATIBLE" val="0"/>
  <p:tag name="KSO_WM_UNIT_DIAGRAM_ISNUMVISUAL" val="0"/>
  <p:tag name="KSO_WM_UNIT_DIAGRAM_ISREFERUNIT" val="0"/>
  <p:tag name="KSO_WM_DIAGRAM_GROUP_CODE" val="l1-2"/>
  <p:tag name="KSO_WM_UNIT_TYPE" val="l_h_f"/>
  <p:tag name="KSO_WM_UNIT_INDEX" val="1_3_1"/>
  <p:tag name="KSO_WM_UNIT_ID" val="custom20204411_11*l_h_f*1_3_1"/>
  <p:tag name="KSO_WM_TEMPLATE_CATEGORY" val="custom"/>
  <p:tag name="KSO_WM_TEMPLATE_INDEX" val="20204411"/>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0.xml><?xml version="1.0" encoding="utf-8"?>
<p:tagLst xmlns:p="http://schemas.openxmlformats.org/presentationml/2006/main">
  <p:tag name="KSO_WM_UNIT_BLOCK" val="0"/>
  <p:tag name="KSO_WM_UNIT_IS_LAYOUT_DIAGRAM" val="1"/>
  <p:tag name="KSO_WM_UNIT_HIGHLIGHT" val="0"/>
  <p:tag name="KSO_WM_UNIT_COMPATIBLE" val="0"/>
  <p:tag name="KSO_WM_UNIT_DIAGRAM_ISNUMVISUAL" val="0"/>
  <p:tag name="KSO_WM_UNIT_DIAGRAM_ISREFERUNIT" val="0"/>
  <p:tag name="KSO_WM_DIAGRAM_GROUP_CODE" val="l1-2"/>
  <p:tag name="KSO_WM_UNIT_TYPE" val="l_h_z"/>
  <p:tag name="KSO_WM_UNIT_INDEX" val="1_2_1"/>
  <p:tag name="KSO_WM_UNIT_ID" val="custom20204411_11*l_h_z*1_2_1"/>
  <p:tag name="KSO_WM_TEMPLATE_CATEGORY" val="custom"/>
  <p:tag name="KSO_WM_TEMPLATE_INDEX" val="20204411"/>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91.xml><?xml version="1.0" encoding="utf-8"?>
<p:tagLst xmlns:p="http://schemas.openxmlformats.org/presentationml/2006/main">
  <p:tag name="KSO_WM_UNIT_BLOCK" val="0"/>
  <p:tag name="KSO_WM_UNIT_ISCONTENTSTITLE" val="0"/>
  <p:tag name="KSO_WM_UNIT_ISNUMDGMTITLE" val="0"/>
  <p:tag name="KSO_WM_UNIT_PRESET_TEXT" val="单击此处添加大标题"/>
  <p:tag name="KSO_WM_UNIT_NOCLEAR" val="0"/>
  <p:tag name="KSO_WM_UNIT_VALUE" val="2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411_11*a*1"/>
  <p:tag name="KSO_WM_TEMPLATE_CATEGORY" val="custom"/>
  <p:tag name="KSO_WM_TEMPLATE_INDEX" val="20204411"/>
  <p:tag name="KSO_WM_UNIT_LAYERLEVEL" val="1"/>
  <p:tag name="KSO_WM_TAG_VERSION" val="1.0"/>
  <p:tag name="KSO_WM_BEAUTIFY_FLAG" val="#wm#"/>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2.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3.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4.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9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9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quot;NaN&quot;,&quot;top&quot;:&quot;NaN&quot;,&quot;right&quot;:&quot;NaN&quot;,&quot;bottom&quot;:&quot;NaN&quot;,&quot;leftAbs&quot;:false,&quot;topAbs&quot;:false,&quot;rightAbs&quot;:false,&quot;bottomAbs&quot;:false},{&quot;type&quot;:&quot;frame&quot;,&quot;left&quot;:&quot;NaN&quot;,&quot;top&quot;:&quot;NaN&quot;,&quot;right&quot;:&quot;NaN&quot;,&quot;bottom&quot;:&quot;NaN&quot;,&quot;leftAbs&quot;:false,&quot;topAbs&quot;:false,&quot;rightAbs&quot;:false,&quot;bottomAbs&quot;:false}]}"/>
  <p:tag name="KSO_WM_SLIDE_BACKGROUND" val="[&quot;general&quot;,&quot;frame&quot;]"/>
  <p:tag name="KSO_WM_SLIDE_RATIO" val="1.777778"/>
  <p:tag name="KSO_WM_SLIDE_ID" val="custom20204411_11"/>
  <p:tag name="KSO_WM_TEMPLATE_SUBCATEGORY" val="0"/>
  <p:tag name="KSO_WM_TEMPLATE_MASTER_TYPE" val="1"/>
  <p:tag name="KSO_WM_TEMPLATE_COLOR_TYPE" val="1"/>
  <p:tag name="KSO_WM_SLIDE_TYPE" val="text"/>
  <p:tag name="KSO_WM_SLIDE_SUBTYPE" val="diag"/>
  <p:tag name="KSO_WM_SLIDE_ITEM_CNT" val="3"/>
  <p:tag name="KSO_WM_SLIDE_INDEX" val="11"/>
  <p:tag name="KSO_WM_SLIDE_SIZE" val="863.894*342.772"/>
  <p:tag name="KSO_WM_SLIDE_POSITION" val="47.9555*160.6"/>
  <p:tag name="KSO_WM_DIAGRAM_GROUP_CODE" val="l1-2"/>
  <p:tag name="KSO_WM_SLIDE_DIAGTYPE" val="l"/>
  <p:tag name="KSO_WM_TAG_VERSION" val="1.0"/>
  <p:tag name="KSO_WM_BEAUTIFY_FLAG" val="#wm#"/>
  <p:tag name="KSO_WM_TEMPLATE_CATEGORY" val="custom"/>
  <p:tag name="KSO_WM_TEMPLATE_INDEX" val="20204411"/>
  <p:tag name="KSO_WM_SLIDE_LAYOUT" val="a_i_l"/>
  <p:tag name="KSO_WM_SLIDE_LAYOUT_CNT" val="1_1_1"/>
</p:tagLst>
</file>

<file path=ppt/tags/tag39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ustom20204411_4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2"/>
  <p:tag name="KSO_WM_UNIT_ID" val="custom20204411_41*i*2"/>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3"/>
  <p:tag name="KSO_WM_UNIT_ID" val="custom20204411_41*i*3"/>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4"/>
  <p:tag name="KSO_WM_UNIT_ID" val="custom20204411_41*i*4"/>
  <p:tag name="KSO_WM_TEMPLATE_CATEGORY" val="custom"/>
  <p:tag name="KSO_WM_TEMPLATE_INDEX" val="20204411"/>
  <p:tag name="KSO_WM_UNIT_LAYERLEVEL" val="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5"/>
  <p:tag name="KSO_WM_UNIT_ID" val="custom20204411_41*i*5"/>
  <p:tag name="KSO_WM_TEMPLATE_CATEGORY" val="custom"/>
  <p:tag name="KSO_WM_TEMPLATE_INDEX" val="20204411"/>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405.xml><?xml version="1.0" encoding="utf-8"?>
<p:tagLst xmlns:p="http://schemas.openxmlformats.org/presentationml/2006/main">
  <p:tag name="KSO_WM_UNIT_BLOCK" val="0"/>
  <p:tag name="KSO_WM_UNIT_IS_LAYOUT_DIAGRAM" val="1"/>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
  <p:tag name="KSO_WM_UNIT_NOCLEAR" val="0"/>
  <p:tag name="KSO_WM_UNIT_VALUE" val="75"/>
  <p:tag name="KSO_WM_UNIT_HIGHLIGHT" val="0"/>
  <p:tag name="KSO_WM_UNIT_COMPATIBLE" val="0"/>
  <p:tag name="KSO_WM_UNIT_DIAGRAM_ISNUMVISUAL" val="0"/>
  <p:tag name="KSO_WM_UNIT_DIAGRAM_ISREFERUNIT" val="0"/>
  <p:tag name="KSO_WM_DIAGRAM_GROUP_CODE" val="ζ1-1"/>
  <p:tag name="KSO_WM_UNIT_ID" val="custom20204411_41*h_f*1_1"/>
  <p:tag name="KSO_WM_TEMPLATE_CATEGORY" val="custom"/>
  <p:tag name="KSO_WM_TEMPLATE_INDEX" val="20204411"/>
  <p:tag name="KSO_WM_UNIT_LAYERLEVEL" val="1_1"/>
  <p:tag name="KSO_WM_TAG_VERSION" val="1.0"/>
  <p:tag name="KSO_WM_UNIT_TEXT_FILL_FORE_SCHEMECOLOR_INDEX" val="13"/>
  <p:tag name="KSO_WM_UNIT_TEXT_FILL_TYPE" val="1"/>
  <p:tag name="KSO_WM_UNIT_USESOURCEFORMAT_APPLY" val="1"/>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6.xml><?xml version="1.0" encoding="utf-8"?>
<p:tagLst xmlns:p="http://schemas.openxmlformats.org/presentationml/2006/main">
  <p:tag name="KSO_WM_MEDIACOVER_FLAG" val="1"/>
  <p:tag name="KSO_WM_UNIT_MEDIACOVER_BTN_STATE" val="1"/>
  <p:tag name="KSO_WM_UNIT_MEDIACOVER_BTNRECT" val="6090*3502*0*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411_41"/>
  <p:tag name="KSO_WM_TEMPLATE_SUBCATEGORY" val="0"/>
  <p:tag name="KSO_WM_TEMPLATE_MASTER_TYPE" val="1"/>
  <p:tag name="KSO_WM_TEMPLATE_COLOR_TYPE" val="1"/>
  <p:tag name="KSO_WM_SLIDE_TYPE" val="text"/>
  <p:tag name="KSO_WM_SLIDE_SUBTYPE" val="diag"/>
  <p:tag name="KSO_WM_SLIDE_ITEM_CNT" val="1"/>
  <p:tag name="KSO_WM_SLIDE_INDEX" val="41"/>
  <p:tag name="KSO_WM_SLIDE_SIZE" val="828.238*344.406"/>
  <p:tag name="KSO_WM_SLIDE_POSITION" val="59.8124*134.594"/>
  <p:tag name="KSO_WM_DIAGRAM_GROUP_CODE" val="ζ1-1"/>
  <p:tag name="KSO_WM_SLIDE_DIAGTYPE" val="ζ"/>
  <p:tag name="KSO_WM_TAG_VERSION" val="1.0"/>
  <p:tag name="KSO_WM_BEAUTIFY_FLAG" val="#wm#"/>
  <p:tag name="KSO_WM_TEMPLATE_CATEGORY" val="custom"/>
  <p:tag name="KSO_WM_TEMPLATE_INDEX" val="20204411"/>
  <p:tag name="KSO_WM_SLIDE_LAYOUT" val="a_i_h_ζ"/>
  <p:tag name="KSO_WM_SLIDE_LAYOUT_CNT" val="1_1_1_1"/>
</p:tagLst>
</file>

<file path=ppt/tags/tag409.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UNIT_TYPE" val="b"/>
  <p:tag name="KSO_WM_UNIT_INDEX" val="1"/>
  <p:tag name="KSO_WM_UNIT_ID" val="custom20204411_43*b*1"/>
  <p:tag name="KSO_WM_TEMPLATE_CATEGORY" val="custom"/>
  <p:tag name="KSO_WM_TEMPLATE_INDEX" val="20204411"/>
  <p:tag name="KSO_WM_UNIT_LAYERLEVEL" val="1"/>
  <p:tag name="KSO_WM_TAG_VERSION" val="1.0"/>
  <p:tag name="KSO_WM_BEAUTIFY_FLAG" val="#wm#"/>
  <p:tag name="KSO_WM_UNIT_PRESET_TEXT" val="单击此处添加副标题内容"/>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0.xml><?xml version="1.0" encoding="utf-8"?>
<p:tagLst xmlns:p="http://schemas.openxmlformats.org/presentationml/2006/main">
  <p:tag name="KSO_WM_UNIT_ISCONTENTSTITLE" val="0"/>
  <p:tag name="KSO_WM_UNIT_ISNUMDGMTITLE" val="0"/>
  <p:tag name="KSO_WM_UNIT_NOCLEAR" val="1"/>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11_43*a*1"/>
  <p:tag name="KSO_WM_TEMPLATE_CATEGORY" val="custom"/>
  <p:tag name="KSO_WM_TEMPLATE_INDEX" val="20204411"/>
  <p:tag name="KSO_WM_UNIT_LAYERLEVEL" val="1"/>
  <p:tag name="KSO_WM_TAG_VERSION" val="1.0"/>
  <p:tag name="KSO_WM_BEAUTIFY_FLAG" val="#wm#"/>
  <p:tag name="KSO_WM_UNIT_PRESET_TEXT" val="谢谢聆听"/>
</p:tagLst>
</file>

<file path=ppt/tags/tag411.xml><?xml version="1.0" encoding="utf-8"?>
<p:tagLst xmlns:p="http://schemas.openxmlformats.org/presentationml/2006/main">
  <p:tag name="KSO_WM_SLIDE_ID" val="custom20204411_43"/>
  <p:tag name="KSO_WM_TEMPLATE_SUBCATEGORY" val="0"/>
  <p:tag name="KSO_WM_TEMPLATE_MASTER_TYPE" val="1"/>
  <p:tag name="KSO_WM_TEMPLATE_COLOR_TYPE" val="1"/>
  <p:tag name="KSO_WM_SLIDE_TYPE" val="endPage"/>
  <p:tag name="KSO_WM_SLIDE_SUBTYPE" val="pureTxt"/>
  <p:tag name="KSO_WM_SLIDE_ITEM_CNT" val="0"/>
  <p:tag name="KSO_WM_SLIDE_INDEX" val="43"/>
  <p:tag name="KSO_WM_TAG_VERSION" val="1.0"/>
  <p:tag name="KSO_WM_BEAUTIFY_FLAG" val="#wm#"/>
  <p:tag name="KSO_WM_TEMPLATE_CATEGORY" val="custom"/>
  <p:tag name="KSO_WM_TEMPLATE_INDEX" val="20204411"/>
  <p:tag name="KSO_WM_SLIDE_LAYOUT" val="a_b"/>
  <p:tag name="KSO_WM_SLIDE_LAYOUT_CNT" val="1_1"/>
</p:tagLst>
</file>

<file path=ppt/tags/tag412.xml><?xml version="1.0" encoding="utf-8"?>
<p:tagLst xmlns:p="http://schemas.openxmlformats.org/presentationml/2006/main">
  <p:tag name="COMMONDATA" val="eyJoZGlkIjoiYzNlYmZkOTdmOTNjMDQ4YjE3MzVmYzljMTc2ODg4YjAifQ=="/>
  <p:tag name="KSO_WPP_MARK_KEY" val="81e049de-471e-4409-8fe7-721beacbf5f9"/>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ysClr val="windowText" lastClr="000000"/>
      </a:dk1>
      <a:lt1>
        <a:sysClr val="window" lastClr="FFFFFF"/>
      </a:lt1>
      <a:dk2>
        <a:srgbClr val="ECEDEF"/>
      </a:dk2>
      <a:lt2>
        <a:srgbClr val="FFFFFF"/>
      </a:lt2>
      <a:accent1>
        <a:srgbClr val="79B1E3"/>
      </a:accent1>
      <a:accent2>
        <a:srgbClr val="8EA6D9"/>
      </a:accent2>
      <a:accent3>
        <a:srgbClr val="A39BCF"/>
      </a:accent3>
      <a:accent4>
        <a:srgbClr val="B98FC5"/>
      </a:accent4>
      <a:accent5>
        <a:srgbClr val="CE84BB"/>
      </a:accent5>
      <a:accent6>
        <a:srgbClr val="E379B1"/>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3283</Words>
  <Application>WPS 演示</Application>
  <PresentationFormat>宽屏</PresentationFormat>
  <Paragraphs>222</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18</vt:i4>
      </vt:variant>
    </vt:vector>
  </HeadingPairs>
  <TitlesOfParts>
    <vt:vector size="30" baseType="lpstr">
      <vt:lpstr>Arial</vt:lpstr>
      <vt:lpstr>宋体</vt:lpstr>
      <vt:lpstr>Wingdings</vt:lpstr>
      <vt:lpstr>微软雅黑</vt:lpstr>
      <vt:lpstr>汉仪旗黑-85S</vt:lpstr>
      <vt:lpstr>黑体</vt:lpstr>
      <vt:lpstr>仿宋</vt:lpstr>
      <vt:lpstr>Segoe UI</vt:lpstr>
      <vt:lpstr>Arial Unicode MS</vt:lpstr>
      <vt:lpstr>Calibri</vt:lpstr>
      <vt:lpstr>Office 主题</vt:lpstr>
      <vt:lpstr>2_Office 主题​​</vt:lpstr>
      <vt:lpstr>探寻苏州河治理</vt:lpstr>
      <vt:lpstr>PowerPoint 演示文稿</vt:lpstr>
      <vt:lpstr>PowerPoint 演示文稿</vt:lpstr>
      <vt:lpstr>苏州河概况与历史</vt:lpstr>
      <vt:lpstr>PowerPoint 演示文稿</vt:lpstr>
      <vt:lpstr>苏州河流域治理</vt:lpstr>
      <vt:lpstr>PowerPoint 演示文稿</vt:lpstr>
      <vt:lpstr>PowerPoint 演示文稿</vt:lpstr>
      <vt:lpstr>PowerPoint 演示文稿</vt:lpstr>
      <vt:lpstr>苏州河现状与展望</vt:lpstr>
      <vt:lpstr>PowerPoint 演示文稿</vt:lpstr>
      <vt:lpstr>PowerPoint 演示文稿</vt:lpstr>
      <vt:lpstr>小组调研总结</vt:lpstr>
      <vt:lpstr>PowerPoint 演示文稿</vt:lpstr>
      <vt:lpstr>PowerPoint 演示文稿</vt:lpstr>
      <vt:lpstr>PowerPoint 演示文稿</vt:lpstr>
      <vt:lpstr>PowerPoint 演示文稿</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dc:creator>
  <cp:lastModifiedBy>你不行</cp:lastModifiedBy>
  <cp:revision>26</cp:revision>
  <dcterms:created xsi:type="dcterms:W3CDTF">2023-06-16T10:07:00Z</dcterms:created>
  <dcterms:modified xsi:type="dcterms:W3CDTF">2023-06-18T11:29:06Z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580F06356824437A9659C0BF3BC0CB8D_12</vt:lpwstr>
  </property>
  <property fmtid="{D5CDD505-2E9C-101B-9397-08002B2CF9AE}" pid="3" name="KSOProductBuildVer">
    <vt:lpwstr>2052-11.1.0.14309</vt:lpwstr>
  </property>
</Properties>
</file>